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7" r:id="rId5"/>
    <p:sldId id="260" r:id="rId6"/>
    <p:sldId id="271" r:id="rId7"/>
    <p:sldId id="330" r:id="rId8"/>
    <p:sldId id="329" r:id="rId9"/>
    <p:sldId id="282" r:id="rId10"/>
    <p:sldId id="283" r:id="rId11"/>
    <p:sldId id="331" r:id="rId12"/>
    <p:sldId id="332" r:id="rId13"/>
    <p:sldId id="278" r:id="rId14"/>
    <p:sldId id="287" r:id="rId15"/>
    <p:sldId id="333" r:id="rId16"/>
    <p:sldId id="334" r:id="rId17"/>
    <p:sldId id="286" r:id="rId18"/>
    <p:sldId id="273" r:id="rId19"/>
    <p:sldId id="335" r:id="rId20"/>
    <p:sldId id="336" r:id="rId21"/>
    <p:sldId id="277" r:id="rId22"/>
    <p:sldId id="312" r:id="rId23"/>
    <p:sldId id="272" r:id="rId24"/>
    <p:sldId id="337" r:id="rId25"/>
    <p:sldId id="338" r:id="rId26"/>
    <p:sldId id="305" r:id="rId27"/>
    <p:sldId id="321" r:id="rId28"/>
    <p:sldId id="307" r:id="rId29"/>
    <p:sldId id="339" r:id="rId30"/>
    <p:sldId id="340" r:id="rId31"/>
    <p:sldId id="279" r:id="rId32"/>
    <p:sldId id="322" r:id="rId33"/>
    <p:sldId id="274" r:id="rId34"/>
    <p:sldId id="341" r:id="rId35"/>
    <p:sldId id="355" r:id="rId36"/>
    <p:sldId id="342" r:id="rId37"/>
    <p:sldId id="292" r:id="rId38"/>
    <p:sldId id="323" r:id="rId39"/>
    <p:sldId id="293" r:id="rId40"/>
    <p:sldId id="343" r:id="rId41"/>
    <p:sldId id="344" r:id="rId42"/>
    <p:sldId id="280" r:id="rId43"/>
    <p:sldId id="324" r:id="rId44"/>
    <p:sldId id="275" r:id="rId45"/>
    <p:sldId id="345" r:id="rId46"/>
    <p:sldId id="356" r:id="rId47"/>
    <p:sldId id="346" r:id="rId48"/>
    <p:sldId id="296" r:id="rId49"/>
    <p:sldId id="325" r:id="rId50"/>
    <p:sldId id="297" r:id="rId51"/>
    <p:sldId id="347" r:id="rId52"/>
    <p:sldId id="358" r:id="rId53"/>
    <p:sldId id="348" r:id="rId54"/>
    <p:sldId id="281" r:id="rId55"/>
    <p:sldId id="326" r:id="rId56"/>
    <p:sldId id="276" r:id="rId57"/>
    <p:sldId id="349" r:id="rId58"/>
    <p:sldId id="357" r:id="rId59"/>
    <p:sldId id="350" r:id="rId60"/>
    <p:sldId id="298" r:id="rId61"/>
    <p:sldId id="327" r:id="rId62"/>
    <p:sldId id="299" r:id="rId63"/>
    <p:sldId id="351" r:id="rId64"/>
    <p:sldId id="359" r:id="rId65"/>
    <p:sldId id="352" r:id="rId66"/>
    <p:sldId id="300" r:id="rId67"/>
    <p:sldId id="328" r:id="rId68"/>
    <p:sldId id="301" r:id="rId69"/>
    <p:sldId id="353" r:id="rId70"/>
    <p:sldId id="35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021A0-296F-8CA5-3F01-523911CE4FCF}" v="2" dt="2023-10-17T10:57:53.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B3C-67A2-7148-B6AA-0BACA553FC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BF1B4B3-451D-A148-9676-2C6145771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430A5EE-1593-754B-ACE6-52C0F54BC6A7}"/>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B37519E1-E8A9-D846-A7E3-8EDB6B05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4F03-84D7-6642-B009-FEAE3F68994C}"/>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17983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A222-F955-6C47-852C-CF1B0CE347A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2A265B-FDA6-744E-8CE3-6257E5794F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4DE46B-33C4-4A48-9590-3914892D8835}"/>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22897D77-5EC2-4E4B-8AFE-E18346CDF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AC6C5-411A-1E4C-93ED-667BC33B5BFA}"/>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31762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25DBE-B142-C144-A05F-64C1646B08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C7EE35-D52D-5A44-81C8-E445F644DD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D6EEA3-2C66-A44A-8FC8-AE3B5005B027}"/>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17BD34FF-E119-BB40-B274-35DE58AC9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7BB52-4CF7-E245-9AB7-3DFE640DC5D0}"/>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14696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E15C-E824-1145-A853-1DE5524DC9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2FB6A8-E3AA-8F40-B5BB-3E36C12E56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9A963D-58CB-034C-AA28-0C605C602963}"/>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DDF20F9A-CFEC-FE4E-B8E1-5FB11B6D5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F0C48-05B8-D145-862D-2197EB3E9695}"/>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00897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62D-AB8D-C64B-B35D-96DDFFC421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DB06AA-0F27-F341-9EA0-53B7BAC53D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831D07-6F73-3C4C-AC11-0E3F96EA0FB1}"/>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5B9DA7EE-F763-CB4F-9CE7-7F72A8713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434BA-70EC-5547-86DC-8202D7D64B61}"/>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97299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AA1A-08B2-5240-931F-8382B7CCA9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EFD04F-0ADA-8F48-A053-1742CCAD31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80E987-C4D2-EB48-9146-B626025234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45EED3-E668-9F49-9FC8-AEA9772E6088}"/>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6" name="Footer Placeholder 5">
            <a:extLst>
              <a:ext uri="{FF2B5EF4-FFF2-40B4-BE49-F238E27FC236}">
                <a16:creationId xmlns:a16="http://schemas.microsoft.com/office/drawing/2014/main" id="{2761D6EB-95BD-D24E-BD26-F7CBEB840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FE2B6-33EA-3A43-A98A-A97435B358E6}"/>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90586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6C21-875A-D24A-9CE8-A5192FC1C77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79534D-9BB1-D14C-8600-CC1DBFC55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E352BB-5EB7-2D44-8FC8-2C76647197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FC2EA5-5184-1140-96F4-505DD8A16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643307-F84D-6542-862C-C3AED1B424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018CAA1-B402-184E-9A26-646911F55BDA}"/>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8" name="Footer Placeholder 7">
            <a:extLst>
              <a:ext uri="{FF2B5EF4-FFF2-40B4-BE49-F238E27FC236}">
                <a16:creationId xmlns:a16="http://schemas.microsoft.com/office/drawing/2014/main" id="{F2E3AB25-3552-FC45-A02D-CC0229AD9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4C68BA-1C18-1E48-B89C-2BBCE27AFCA1}"/>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1130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8E0B-1673-844D-BDB6-A030B5879F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A0E2BB-D5C2-3048-8E65-2502E40FF7BB}"/>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4" name="Footer Placeholder 3">
            <a:extLst>
              <a:ext uri="{FF2B5EF4-FFF2-40B4-BE49-F238E27FC236}">
                <a16:creationId xmlns:a16="http://schemas.microsoft.com/office/drawing/2014/main" id="{01D26D08-1844-F544-932B-69A4B774C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BD724-817D-5144-853C-D560B9CE3262}"/>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205457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7DCF0-02F4-9E4B-8629-6A387416CD52}"/>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3" name="Footer Placeholder 2">
            <a:extLst>
              <a:ext uri="{FF2B5EF4-FFF2-40B4-BE49-F238E27FC236}">
                <a16:creationId xmlns:a16="http://schemas.microsoft.com/office/drawing/2014/main" id="{8D90C5DD-8B01-3540-B2AA-9201DFC998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493573-FBAB-CE4B-A013-35F3955B9586}"/>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62889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FC61-FF27-DE4D-AF0D-74804BED7D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6D0018-D2CF-C648-93E6-8B52AE700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0619A8-39F3-CF45-99FB-4D8633A32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5A7ECE-DBF5-E140-A9AD-2111FE204534}"/>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6" name="Footer Placeholder 5">
            <a:extLst>
              <a:ext uri="{FF2B5EF4-FFF2-40B4-BE49-F238E27FC236}">
                <a16:creationId xmlns:a16="http://schemas.microsoft.com/office/drawing/2014/main" id="{6674A374-68C7-0E44-8ACE-A5DD32817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A3754-A3A4-EB41-A091-E6339475EF56}"/>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8894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FFE1-7044-124E-86D0-ED77DBB114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9924D0-D26F-3341-866E-DAB8C9AE3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434D24B6-4D90-8949-B0BB-BB5D9E3CA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C33144-6C97-D440-A2E7-2B91A1CE1D44}"/>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6" name="Footer Placeholder 5">
            <a:extLst>
              <a:ext uri="{FF2B5EF4-FFF2-40B4-BE49-F238E27FC236}">
                <a16:creationId xmlns:a16="http://schemas.microsoft.com/office/drawing/2014/main" id="{78414F91-5833-E14C-AED3-7C054C945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3C249-E57D-1449-B7E9-1D6005F069E3}"/>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1352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A421C-6614-D642-A70A-A95C6403D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7FCAA9-B657-0940-AFA3-58AFF0CCE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108FAA-F805-1642-877A-4B438C400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D539E-23AA-834E-82EE-15BB1189FB91}" type="datetimeFigureOut">
              <a:rPr lang="en-US" smtClean="0"/>
              <a:pPr/>
              <a:t>3/3/2024</a:t>
            </a:fld>
            <a:endParaRPr lang="en-US"/>
          </a:p>
        </p:txBody>
      </p:sp>
      <p:sp>
        <p:nvSpPr>
          <p:cNvPr id="5" name="Footer Placeholder 4">
            <a:extLst>
              <a:ext uri="{FF2B5EF4-FFF2-40B4-BE49-F238E27FC236}">
                <a16:creationId xmlns:a16="http://schemas.microsoft.com/office/drawing/2014/main" id="{E5B8021E-3658-6C4E-A272-D17B58180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B8B8C-482B-D144-B306-3538A2995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B9872-C58A-1648-90C3-22F03234FB32}" type="slidenum">
              <a:rPr lang="en-US" smtClean="0"/>
              <a:pPr/>
              <a:t>‹#›</a:t>
            </a:fld>
            <a:endParaRPr lang="en-US"/>
          </a:p>
        </p:txBody>
      </p:sp>
    </p:spTree>
    <p:extLst>
      <p:ext uri="{BB962C8B-B14F-4D97-AF65-F5344CB8AC3E}">
        <p14:creationId xmlns:p14="http://schemas.microsoft.com/office/powerpoint/2010/main" val="276845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https://lh4.googleusercontent.com/i7KPuGJnm7-GlHiXkaM-_4dFXpS8ppIlOmugIbwAwtZril_1i0QcOZJtQ5xRbkisxjwsdXNRjo0LpKdhDJ6HFnHaYaFJ8IvIdGRYqaU7fyUFnQnyAWvl8OHMJweFIx7eju_jcgKrPHoUBaBCHOWFcTvPHA=s2048"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s://m.media-amazon.com/images/I/81QV7EFF-2L._AC_UY218_.jpg"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s://lh6.googleusercontent.com/TAe2Wl1P1wQYvA_8pKlbC8dPFvcgH-QE1sIc3xBzDex2HDrn5FaQzptqZf1dJq8KW2HFhY9o72CcbNg1yZNJbQJrl_b5ugYiSoLtP5zwlx0hnl9PzLVS0Z1txB4KltLzT-T0grwieRGrJGurdQF-d2AekQ=s2048"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https://lh5.googleusercontent.com/wYxmrot9xab8gz6ET87puHx8UXa0F5wxMcZ1jMng686nCyV0hw1RLAjsZDQMKuDIiYv0BAlF5UB-x5r9REvFiNWNEP6zhYFycz3VcmyfV6ZED389rXqkNZEwdlQtGBFEDnrhOlFjXkNI1s1ZYo4VlKq0Vg=s2048"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https://lh4.googleusercontent.com/1TzWK8BD_EByQnCYplSKCB0KfK8kRAkyiiYttHvhBM1_VEH4bCr3XOpJWj0nl1itR8PrwzN86ZHBupbnoCjqzcuqDA2Qe6HVgB891Cfj4Eij7WefFnHdbZn9N8HV1LZoaVrmtfuTzlm-eQA7aDvzsG18XA=s2048"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https://m.media-amazon.com/images/I/91oBr2PQQiL._AC_UY218_.jpg"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https://m.media-amazon.com/images/I/71eNZlDf9fL._AC_UY218_.jpg" TargetMode="External"/><Relationship Id="rId4" Type="http://schemas.openxmlformats.org/officeDocument/2006/relationships/image" Target="../media/image1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B49DD-D3BD-0648-87F7-E5BC40BE17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87BFC63-26D2-374A-8DC9-05068AA7B980}"/>
              </a:ext>
            </a:extLst>
          </p:cNvPr>
          <p:cNvSpPr txBox="1"/>
          <p:nvPr/>
        </p:nvSpPr>
        <p:spPr>
          <a:xfrm>
            <a:off x="7258052" y="2214562"/>
            <a:ext cx="3900487"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a:solidFill>
                  <a:prstClr val="white"/>
                </a:solidFill>
                <a:latin typeface="Arial" panose="020B0604020202020204" pitchFamily="34" charset="0"/>
                <a:cs typeface="Arial" panose="020B0604020202020204" pitchFamily="34" charset="0"/>
              </a:rPr>
              <a:t>Medium Term Plans - Autumn</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117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Y2 writing to entertain narrative outcome – Retelling of short story with changes made to the plot and/or characters</a:t>
            </a: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Malala’s Magic Pencil by Malala Yousafzai</a:t>
            </a:r>
          </a:p>
        </p:txBody>
      </p:sp>
      <p:sp>
        <p:nvSpPr>
          <p:cNvPr id="7" name="Rectangle 4">
            <a:extLst>
              <a:ext uri="{FF2B5EF4-FFF2-40B4-BE49-F238E27FC236}">
                <a16:creationId xmlns:a16="http://schemas.microsoft.com/office/drawing/2014/main" id="{49079517-A20E-5945-8FCB-9358253D6F0E}"/>
              </a:ext>
            </a:extLst>
          </p:cNvPr>
          <p:cNvSpPr>
            <a:spLocks noChangeArrowheads="1"/>
          </p:cNvSpPr>
          <p:nvPr/>
        </p:nvSpPr>
        <p:spPr bwMode="auto">
          <a:xfrm>
            <a:off x="7504771" y="2188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u="sng"/>
          </a:p>
        </p:txBody>
      </p:sp>
      <p:pic>
        <p:nvPicPr>
          <p:cNvPr id="1027" name="Picture 3">
            <a:extLst>
              <a:ext uri="{FF2B5EF4-FFF2-40B4-BE49-F238E27FC236}">
                <a16:creationId xmlns:a16="http://schemas.microsoft.com/office/drawing/2014/main" id="{C69368D9-CC7E-D346-9037-1552E079CD7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04771" y="2373330"/>
            <a:ext cx="3334214" cy="370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2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2626762809"/>
              </p:ext>
            </p:extLst>
          </p:nvPr>
        </p:nvGraphicFramePr>
        <p:xfrm>
          <a:off x="192912" y="500782"/>
          <a:ext cx="11806176" cy="6240780"/>
        </p:xfrm>
        <a:graphic>
          <a:graphicData uri="http://schemas.openxmlformats.org/drawingml/2006/table">
            <a:tbl>
              <a:tblPr firstRow="1" bandRow="1">
                <a:tableStyleId>{5C22544A-7EE6-4342-B048-85BDC9FD1C3A}</a:tableStyleId>
              </a:tblPr>
              <a:tblGrid>
                <a:gridCol w="3935392">
                  <a:extLst>
                    <a:ext uri="{9D8B030D-6E8A-4147-A177-3AD203B41FA5}">
                      <a16:colId xmlns:a16="http://schemas.microsoft.com/office/drawing/2014/main" val="2837274113"/>
                    </a:ext>
                  </a:extLst>
                </a:gridCol>
                <a:gridCol w="3935392">
                  <a:extLst>
                    <a:ext uri="{9D8B030D-6E8A-4147-A177-3AD203B41FA5}">
                      <a16:colId xmlns:a16="http://schemas.microsoft.com/office/drawing/2014/main" val="3838816154"/>
                    </a:ext>
                  </a:extLst>
                </a:gridCol>
                <a:gridCol w="3935392">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306831">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 and drawing on what I already know</a:t>
                      </a:r>
                    </a:p>
                    <a:p>
                      <a:r>
                        <a:rPr lang="en-GB" sz="1300" b="0" i="0" kern="1200">
                          <a:solidFill>
                            <a:schemeClr val="dk1"/>
                          </a:solidFill>
                          <a:effectLst/>
                          <a:latin typeface="+mn-lt"/>
                          <a:ea typeface="+mn-ea"/>
                          <a:cs typeface="+mn-cs"/>
                        </a:rPr>
                        <a:t>I can discuss the sequence of events in books</a:t>
                      </a:r>
                    </a:p>
                    <a:p>
                      <a:r>
                        <a:rPr lang="en-GB" sz="1300" b="0" i="0" kern="1200">
                          <a:solidFill>
                            <a:schemeClr val="dk1"/>
                          </a:solidFill>
                          <a:effectLst/>
                          <a:latin typeface="+mn-lt"/>
                          <a:ea typeface="+mn-ea"/>
                          <a:cs typeface="+mn-cs"/>
                        </a:rPr>
                        <a:t>I can make inferences and predictions based on my prior knowledge</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kern="1200">
                          <a:solidFill>
                            <a:schemeClr val="dk1"/>
                          </a:solidFill>
                          <a:effectLst/>
                          <a:latin typeface="+mn-lt"/>
                          <a:ea typeface="+mn-ea"/>
                          <a:cs typeface="+mn-cs"/>
                        </a:rPr>
                        <a:t>I can use commas for lists</a:t>
                      </a:r>
                    </a:p>
                    <a:p>
                      <a:r>
                        <a:rPr lang="en-GB" sz="1300" b="0" i="0" kern="1200">
                          <a:solidFill>
                            <a:schemeClr val="dk1"/>
                          </a:solidFill>
                          <a:effectLst/>
                          <a:latin typeface="+mn-lt"/>
                          <a:ea typeface="+mn-ea"/>
                          <a:cs typeface="+mn-cs"/>
                        </a:rPr>
                        <a:t>I can write expanded noun phrases for description</a:t>
                      </a:r>
                    </a:p>
                    <a:p>
                      <a:r>
                        <a:rPr lang="en-GB" sz="1300" b="0" i="0" kern="1200">
                          <a:solidFill>
                            <a:schemeClr val="dk1"/>
                          </a:solidFill>
                          <a:effectLst/>
                          <a:latin typeface="+mn-lt"/>
                          <a:ea typeface="+mn-ea"/>
                          <a:cs typeface="+mn-cs"/>
                        </a:rPr>
                        <a:t>I can write compound subjects and objects</a:t>
                      </a:r>
                    </a:p>
                    <a:p>
                      <a:r>
                        <a:rPr lang="en-GB" sz="1300" b="0" i="0" kern="1200">
                          <a:solidFill>
                            <a:schemeClr val="dk1"/>
                          </a:solidFill>
                          <a:effectLst/>
                          <a:latin typeface="+mn-lt"/>
                          <a:ea typeface="+mn-ea"/>
                          <a:cs typeface="+mn-cs"/>
                        </a:rPr>
                        <a:t>I can join two simple sentences with but/so</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kern="1200">
                          <a:solidFill>
                            <a:schemeClr val="dk1"/>
                          </a:solidFill>
                          <a:effectLst/>
                          <a:latin typeface="+mn-lt"/>
                          <a:ea typeface="+mn-ea"/>
                          <a:cs typeface="+mn-cs"/>
                        </a:rPr>
                        <a:t>I can use commas for lists</a:t>
                      </a:r>
                    </a:p>
                    <a:p>
                      <a:r>
                        <a:rPr lang="en-GB" sz="1300" b="0" i="0" kern="1200">
                          <a:solidFill>
                            <a:schemeClr val="dk1"/>
                          </a:solidFill>
                          <a:effectLst/>
                          <a:latin typeface="+mn-lt"/>
                          <a:ea typeface="+mn-ea"/>
                          <a:cs typeface="+mn-cs"/>
                        </a:rPr>
                        <a:t>I can write expanded noun phrases for description</a:t>
                      </a:r>
                    </a:p>
                    <a:p>
                      <a:r>
                        <a:rPr lang="en-GB" sz="1300" b="0" i="0" kern="1200">
                          <a:solidFill>
                            <a:schemeClr val="dk1"/>
                          </a:solidFill>
                          <a:effectLst/>
                          <a:latin typeface="+mn-lt"/>
                          <a:ea typeface="+mn-ea"/>
                          <a:cs typeface="+mn-cs"/>
                        </a:rPr>
                        <a:t>I can write compound subjects and objects</a:t>
                      </a:r>
                    </a:p>
                    <a:p>
                      <a:r>
                        <a:rPr lang="en-GB" sz="1300" b="0" i="0" kern="1200">
                          <a:solidFill>
                            <a:schemeClr val="dk1"/>
                          </a:solidFill>
                          <a:effectLst/>
                          <a:latin typeface="+mn-lt"/>
                          <a:ea typeface="+mn-ea"/>
                          <a:cs typeface="+mn-cs"/>
                        </a:rPr>
                        <a:t>I can join two simple sentences with but/so</a:t>
                      </a:r>
                      <a:endParaRPr lang="en-US" sz="1300"/>
                    </a:p>
                  </a:txBody>
                  <a:tcPr>
                    <a:solidFill>
                      <a:schemeClr val="accent5">
                        <a:lumMod val="20000"/>
                        <a:lumOff val="80000"/>
                      </a:schemeClr>
                    </a:solidFill>
                  </a:tcPr>
                </a:tc>
                <a:extLst>
                  <a:ext uri="{0D108BD9-81ED-4DB2-BD59-A6C34878D82A}">
                    <a16:rowId xmlns:a16="http://schemas.microsoft.com/office/drawing/2014/main" val="2699026580"/>
                  </a:ext>
                </a:extLst>
              </a:tr>
              <a:tr h="1276879">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the text through hot seating a character in role</a:t>
                      </a:r>
                    </a:p>
                    <a:p>
                      <a:pPr rtl="0" fontAlgn="base"/>
                      <a:r>
                        <a:rPr lang="en-GB" sz="1300" b="0" i="0" kern="1200">
                          <a:solidFill>
                            <a:schemeClr val="dk1"/>
                          </a:solidFill>
                          <a:effectLst/>
                          <a:latin typeface="+mn-lt"/>
                          <a:ea typeface="+mn-ea"/>
                          <a:cs typeface="+mn-cs"/>
                        </a:rPr>
                        <a:t>I can listen to, discuss and express my views about a range of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US" sz="1300"/>
                        <a:t>I can generate synonyms for common vocabulary</a:t>
                      </a:r>
                    </a:p>
                    <a:p>
                      <a:r>
                        <a:rPr lang="en-US" sz="1300"/>
                        <a:t>I can collect ambitious vocabulary from reading and say why a word is effective</a:t>
                      </a:r>
                    </a:p>
                  </a:txBody>
                  <a:tcPr>
                    <a:solidFill>
                      <a:schemeClr val="accent5">
                        <a:lumMod val="20000"/>
                        <a:lumOff val="80000"/>
                      </a:schemeClr>
                    </a:solidFill>
                  </a:tcPr>
                </a:tc>
                <a:tc>
                  <a:txBody>
                    <a:bodyPr/>
                    <a:lstStyle/>
                    <a:p>
                      <a:r>
                        <a:rPr lang="en-US" sz="1300" b="1" u="sng"/>
                        <a:t>As an orator:</a:t>
                      </a:r>
                    </a:p>
                    <a:p>
                      <a:r>
                        <a:rPr lang="en-US" sz="1300" b="0" u="none"/>
                        <a:t>I can work in a pair to generate ideas for writing</a:t>
                      </a:r>
                    </a:p>
                    <a:p>
                      <a:r>
                        <a:rPr lang="en-US" sz="1300" b="0" u="none"/>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in 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through hot seating a character in role</a:t>
                      </a:r>
                      <a:endParaRPr lang="en-US" sz="1300"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US" sz="1300" b="0" u="none"/>
                        <a:t>I can combine simple and compound sentences to write paragraphs</a:t>
                      </a:r>
                    </a:p>
                    <a:p>
                      <a:r>
                        <a:rPr lang="en-US" sz="1300" b="0" u="none"/>
                        <a:t>I can use a variety of conjunctions to create cohesion</a:t>
                      </a:r>
                    </a:p>
                    <a:p>
                      <a:r>
                        <a:rPr lang="en-US" sz="1300" b="0" u="none"/>
                        <a:t>I can write similes for effect</a:t>
                      </a:r>
                    </a:p>
                    <a:p>
                      <a:r>
                        <a:rPr lang="en-US" sz="1300" b="0" u="none"/>
                        <a:t>I can create a typical story setting and describe it</a:t>
                      </a:r>
                    </a:p>
                    <a:p>
                      <a:r>
                        <a:rPr lang="en-US" sz="1300" b="0" u="none"/>
                        <a:t>I can use the 5 senses for description</a:t>
                      </a:r>
                      <a:endParaRPr lang="en-US" sz="1300" b="1" u="sng"/>
                    </a:p>
                    <a:p>
                      <a:pPr algn="ctr"/>
                      <a:r>
                        <a:rPr lang="en-US" sz="1300" b="1" u="sng"/>
                        <a:t>SHORT WRITING OPPORTUNITIES</a:t>
                      </a:r>
                    </a:p>
                    <a:p>
                      <a:pPr marL="285750" indent="-285750" algn="ctr">
                        <a:buFont typeface="Wingdings" pitchFamily="2" charset="2"/>
                        <a:buChar char="ü"/>
                      </a:pPr>
                      <a:r>
                        <a:rPr lang="en-US" sz="1300" b="0" u="none"/>
                        <a:t>Setting description – Malala’s street</a:t>
                      </a:r>
                    </a:p>
                    <a:p>
                      <a:pPr marL="285750" indent="-285750" algn="ctr">
                        <a:buFont typeface="Wingdings" pitchFamily="2" charset="2"/>
                        <a:buChar char="ü"/>
                      </a:pPr>
                      <a:r>
                        <a:rPr lang="en-US" sz="1300" b="0" u="none"/>
                        <a:t>Diary entry in role as Malala</a:t>
                      </a:r>
                    </a:p>
                    <a:p>
                      <a:endParaRPr lang="en-US" sz="1300" b="1" u="sng"/>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a:t>I can retell a story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US" sz="1300" b="0" u="none"/>
                        <a:t>I can combine simple and compound sentences to write paragraphs</a:t>
                      </a:r>
                    </a:p>
                    <a:p>
                      <a:r>
                        <a:rPr lang="en-US" sz="1300" b="0" u="none"/>
                        <a:t>I can use a variety of conjunctions to create cohesion</a:t>
                      </a:r>
                    </a:p>
                    <a:p>
                      <a:r>
                        <a:rPr lang="en-US" sz="1300" b="0" u="none"/>
                        <a:t>I can write similes for effect</a:t>
                      </a:r>
                      <a:endParaRPr lang="en-US" sz="1300"/>
                    </a:p>
                    <a:p>
                      <a:r>
                        <a:rPr lang="en-US" sz="1300"/>
                        <a:t>I can show character traits through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create a typical story setting and describe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the 5 senses for description</a:t>
                      </a:r>
                    </a:p>
                    <a:p>
                      <a:r>
                        <a:rPr lang="en-US" sz="1300"/>
                        <a:t>I can use ‘address the reader’ to begin my story</a:t>
                      </a:r>
                    </a:p>
                    <a:p>
                      <a:r>
                        <a:rPr lang="en-US" sz="1300"/>
                        <a:t>I can sequence narrative with beginning, middle, end</a:t>
                      </a:r>
                    </a:p>
                    <a:p>
                      <a:r>
                        <a:rPr lang="en-US" sz="1300"/>
                        <a:t>I can end my story with a satisfying resolution</a:t>
                      </a:r>
                    </a:p>
                    <a:p>
                      <a:r>
                        <a:rPr lang="en-US" sz="1300"/>
                        <a:t>I can plan a narrative using drawings and annotations</a:t>
                      </a:r>
                    </a:p>
                    <a:p>
                      <a:r>
                        <a:rPr lang="en-US" sz="1300"/>
                        <a:t>I can use a simple checklist to edit my work</a:t>
                      </a:r>
                    </a:p>
                    <a:p>
                      <a:pPr algn="ctr"/>
                      <a:r>
                        <a:rPr lang="en-US" sz="1300" b="1" u="sng"/>
                        <a:t>OUTCOME</a:t>
                      </a:r>
                    </a:p>
                    <a:p>
                      <a:pPr marL="285750" indent="-285750" algn="ctr">
                        <a:buFont typeface="Wingdings" pitchFamily="2" charset="2"/>
                        <a:buChar char="ü"/>
                      </a:pPr>
                      <a:r>
                        <a:rPr lang="en-US" sz="1300" b="0" u="none"/>
                        <a:t>A 1</a:t>
                      </a:r>
                      <a:r>
                        <a:rPr lang="en-US" sz="1300" b="0" u="none" baseline="30000"/>
                        <a:t>st</a:t>
                      </a:r>
                      <a:r>
                        <a:rPr lang="en-US" sz="1300" b="0" u="none"/>
                        <a:t> person short story based on the magic pencil</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613458" y="27980"/>
            <a:ext cx="11100121"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Y2 AUTUMN WRITING TO ENTERTAIN NARRATIVE</a:t>
            </a:r>
          </a:p>
        </p:txBody>
      </p:sp>
    </p:spTree>
    <p:extLst>
      <p:ext uri="{BB962C8B-B14F-4D97-AF65-F5344CB8AC3E}">
        <p14:creationId xmlns:p14="http://schemas.microsoft.com/office/powerpoint/2010/main" val="233975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1877270698"/>
              </p:ext>
            </p:extLst>
          </p:nvPr>
        </p:nvGraphicFramePr>
        <p:xfrm>
          <a:off x="2032000" y="1010159"/>
          <a:ext cx="8128000" cy="29667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Setting description – Malala’s street</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sentences that are punctuated correctly</a:t>
                      </a:r>
                    </a:p>
                  </a:txBody>
                  <a:tcPr/>
                </a:tc>
                <a:tc>
                  <a:txBody>
                    <a:bodyPr/>
                    <a:lstStyle/>
                    <a:p>
                      <a:endParaRPr lang="en-US"/>
                    </a:p>
                  </a:txBody>
                  <a:tcPr/>
                </a:tc>
                <a:extLst>
                  <a:ext uri="{0D108BD9-81ED-4DB2-BD59-A6C34878D82A}">
                    <a16:rowId xmlns:a16="http://schemas.microsoft.com/office/drawing/2014/main" val="1015051341"/>
                  </a:ext>
                </a:extLst>
              </a:tr>
              <a:tr h="370840">
                <a:tc>
                  <a:txBody>
                    <a:bodyPr/>
                    <a:lstStyle/>
                    <a:p>
                      <a:r>
                        <a:rPr lang="en-US"/>
                        <a:t>I can use expanded noun phrases to describe the scene</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join sentences with ‘and’</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ambitious vocabulary for description</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my five senses for description</a:t>
                      </a:r>
                    </a:p>
                  </a:txBody>
                  <a:tcPr/>
                </a:tc>
                <a:tc>
                  <a:txBody>
                    <a:bodyPr/>
                    <a:lstStyle/>
                    <a:p>
                      <a:endParaRPr lang="en-US"/>
                    </a:p>
                  </a:txBody>
                  <a:tcPr/>
                </a:tc>
                <a:extLst>
                  <a:ext uri="{0D108BD9-81ED-4DB2-BD59-A6C34878D82A}">
                    <a16:rowId xmlns:a16="http://schemas.microsoft.com/office/drawing/2014/main" val="3368338116"/>
                  </a:ext>
                </a:extLst>
              </a:tr>
              <a:tr h="370840">
                <a:tc>
                  <a:txBody>
                    <a:bodyPr/>
                    <a:lstStyle/>
                    <a:p>
                      <a:r>
                        <a:rPr lang="en-US"/>
                        <a:t>I can write similes</a:t>
                      </a:r>
                    </a:p>
                  </a:txBody>
                  <a:tcPr/>
                </a:tc>
                <a:tc>
                  <a:txBody>
                    <a:bodyPr/>
                    <a:lstStyle/>
                    <a:p>
                      <a:endParaRPr lang="en-US"/>
                    </a:p>
                  </a:txBody>
                  <a:tcPr/>
                </a:tc>
                <a:extLst>
                  <a:ext uri="{0D108BD9-81ED-4DB2-BD59-A6C34878D82A}">
                    <a16:rowId xmlns:a16="http://schemas.microsoft.com/office/drawing/2014/main" val="4102830078"/>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548049142"/>
              </p:ext>
            </p:extLst>
          </p:nvPr>
        </p:nvGraphicFramePr>
        <p:xfrm>
          <a:off x="2032000" y="4190411"/>
          <a:ext cx="8128000" cy="222504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Diary entry in role as Malala</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write simple sentences that are punctuated correctly</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use expanded noun phrases to describe the scene</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join sentences with coordinating conjunctions ‘and’ ‘but’ ‘so’</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 compound subject or object</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282049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2529627373"/>
              </p:ext>
            </p:extLst>
          </p:nvPr>
        </p:nvGraphicFramePr>
        <p:xfrm>
          <a:off x="2041645" y="1887049"/>
          <a:ext cx="8128000" cy="323596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Short story about a magic pencil</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sentences that are punctuated correctly</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use expanded noun phrases to describe the scene</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join sentences with coordinating conjunctions ‘and’, ‘but’ ‘so’</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ambitious vocabulary, my 5 senses and similes for description of characters and setting</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write sentences with a compound subject or object</a:t>
                      </a:r>
                    </a:p>
                  </a:txBody>
                  <a:tcPr/>
                </a:tc>
                <a:tc>
                  <a:txBody>
                    <a:bodyPr/>
                    <a:lstStyle/>
                    <a:p>
                      <a:endParaRPr lang="en-US"/>
                    </a:p>
                  </a:txBody>
                  <a:tcPr/>
                </a:tc>
                <a:extLst>
                  <a:ext uri="{0D108BD9-81ED-4DB2-BD59-A6C34878D82A}">
                    <a16:rowId xmlns:a16="http://schemas.microsoft.com/office/drawing/2014/main" val="3425972253"/>
                  </a:ext>
                </a:extLst>
              </a:tr>
              <a:tr h="370840">
                <a:tc>
                  <a:txBody>
                    <a:bodyPr/>
                    <a:lstStyle/>
                    <a:p>
                      <a:r>
                        <a:rPr lang="en-US"/>
                        <a:t>I can write a story with an effective opening, middle and ending</a:t>
                      </a:r>
                    </a:p>
                  </a:txBody>
                  <a:tcPr/>
                </a:tc>
                <a:tc>
                  <a:txBody>
                    <a:bodyPr/>
                    <a:lstStyle/>
                    <a:p>
                      <a:endParaRPr lang="en-US"/>
                    </a:p>
                  </a:txBody>
                  <a:tcPr/>
                </a:tc>
                <a:extLst>
                  <a:ext uri="{0D108BD9-81ED-4DB2-BD59-A6C34878D82A}">
                    <a16:rowId xmlns:a16="http://schemas.microsoft.com/office/drawing/2014/main" val="2986784808"/>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180351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Y2 writing to inform outcome – Recount in role (diary)</a:t>
            </a:r>
          </a:p>
        </p:txBody>
      </p:sp>
      <p:sp>
        <p:nvSpPr>
          <p:cNvPr id="4" name="TextBox 3">
            <a:extLst>
              <a:ext uri="{FF2B5EF4-FFF2-40B4-BE49-F238E27FC236}">
                <a16:creationId xmlns:a16="http://schemas.microsoft.com/office/drawing/2014/main" id="{67AA4104-4436-FD49-8098-94A75671128C}"/>
              </a:ext>
            </a:extLst>
          </p:cNvPr>
          <p:cNvSpPr txBox="1"/>
          <p:nvPr/>
        </p:nvSpPr>
        <p:spPr>
          <a:xfrm>
            <a:off x="1548475" y="2484078"/>
            <a:ext cx="4243388" cy="2785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Last Stop on Market Street by Matt De La Peña and Christian Robinson</a:t>
            </a:r>
          </a:p>
        </p:txBody>
      </p:sp>
      <p:sp>
        <p:nvSpPr>
          <p:cNvPr id="7" name="Rectangle 4">
            <a:extLst>
              <a:ext uri="{FF2B5EF4-FFF2-40B4-BE49-F238E27FC236}">
                <a16:creationId xmlns:a16="http://schemas.microsoft.com/office/drawing/2014/main" id="{49079517-A20E-5945-8FCB-9358253D6F0E}"/>
              </a:ext>
            </a:extLst>
          </p:cNvPr>
          <p:cNvSpPr>
            <a:spLocks noChangeArrowheads="1"/>
          </p:cNvSpPr>
          <p:nvPr/>
        </p:nvSpPr>
        <p:spPr bwMode="auto">
          <a:xfrm>
            <a:off x="7504771" y="2188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u="sng"/>
          </a:p>
        </p:txBody>
      </p:sp>
      <p:pic>
        <p:nvPicPr>
          <p:cNvPr id="13314" name="Picture 2" descr="Last Stop on Market Street">
            <a:extLst>
              <a:ext uri="{FF2B5EF4-FFF2-40B4-BE49-F238E27FC236}">
                <a16:creationId xmlns:a16="http://schemas.microsoft.com/office/drawing/2014/main" id="{1A7D3BC5-6350-B84E-9E92-E41EB12A1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136" y="1940527"/>
            <a:ext cx="3144170" cy="387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07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2759204354"/>
              </p:ext>
            </p:extLst>
          </p:nvPr>
        </p:nvGraphicFramePr>
        <p:xfrm>
          <a:off x="347134" y="530939"/>
          <a:ext cx="11497731" cy="624078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306831">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a:t>
                      </a:r>
                    </a:p>
                    <a:p>
                      <a:r>
                        <a:rPr lang="en-GB" sz="1300" b="0" i="0" kern="1200">
                          <a:solidFill>
                            <a:schemeClr val="dk1"/>
                          </a:solidFill>
                          <a:effectLst/>
                          <a:latin typeface="+mn-lt"/>
                          <a:ea typeface="+mn-ea"/>
                          <a:cs typeface="+mn-cs"/>
                        </a:rPr>
                        <a:t>I can discuss the sequence of events in a text</a:t>
                      </a:r>
                    </a:p>
                    <a:p>
                      <a:r>
                        <a:rPr lang="en-GB" sz="1300" b="0" i="0" kern="1200">
                          <a:solidFill>
                            <a:schemeClr val="dk1"/>
                          </a:solidFill>
                          <a:effectLst/>
                          <a:latin typeface="+mn-lt"/>
                          <a:ea typeface="+mn-ea"/>
                          <a:cs typeface="+mn-cs"/>
                        </a:rPr>
                        <a:t>I can retrieve information from a text by looking for key words</a:t>
                      </a:r>
                    </a:p>
                    <a:p>
                      <a:r>
                        <a:rPr lang="en-GB" sz="1300" b="0" i="0" kern="1200">
                          <a:solidFill>
                            <a:schemeClr val="dk1"/>
                          </a:solidFill>
                          <a:effectLst/>
                          <a:latin typeface="+mn-lt"/>
                          <a:ea typeface="+mn-ea"/>
                          <a:cs typeface="+mn-cs"/>
                        </a:rPr>
                        <a:t>I can recognise features of a text type</a:t>
                      </a:r>
                    </a:p>
                    <a:p>
                      <a:r>
                        <a:rPr lang="en-GB" sz="1300" b="0" i="0" kern="1200">
                          <a:solidFill>
                            <a:schemeClr val="dk1"/>
                          </a:solidFill>
                          <a:effectLst/>
                          <a:latin typeface="+mn-lt"/>
                          <a:ea typeface="+mn-ea"/>
                          <a:cs typeface="+mn-cs"/>
                        </a:rPr>
                        <a:t>I can read texts that are structured in different ways</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kern="1200">
                          <a:solidFill>
                            <a:schemeClr val="dk1"/>
                          </a:solidFill>
                          <a:effectLst/>
                          <a:latin typeface="+mn-lt"/>
                          <a:ea typeface="+mn-ea"/>
                          <a:cs typeface="+mn-cs"/>
                        </a:rPr>
                        <a:t>I can use commas for lists</a:t>
                      </a:r>
                    </a:p>
                    <a:p>
                      <a:r>
                        <a:rPr lang="en-GB" sz="1300" b="0" i="0" kern="1200">
                          <a:solidFill>
                            <a:schemeClr val="dk1"/>
                          </a:solidFill>
                          <a:effectLst/>
                          <a:latin typeface="+mn-lt"/>
                          <a:ea typeface="+mn-ea"/>
                          <a:cs typeface="+mn-cs"/>
                        </a:rPr>
                        <a:t>I can write expanded noun phrases for description and specification</a:t>
                      </a:r>
                    </a:p>
                    <a:p>
                      <a:r>
                        <a:rPr lang="en-GB" sz="1300" b="0" i="0" kern="1200">
                          <a:solidFill>
                            <a:schemeClr val="dk1"/>
                          </a:solidFill>
                          <a:effectLst/>
                          <a:latin typeface="+mn-lt"/>
                          <a:ea typeface="+mn-ea"/>
                          <a:cs typeface="+mn-cs"/>
                        </a:rPr>
                        <a:t>I can write compound subjects and objects</a:t>
                      </a:r>
                    </a:p>
                    <a:p>
                      <a:r>
                        <a:rPr lang="en-GB" sz="1300" b="0" i="0" kern="1200">
                          <a:solidFill>
                            <a:schemeClr val="dk1"/>
                          </a:solidFill>
                          <a:effectLst/>
                          <a:latin typeface="+mn-lt"/>
                          <a:ea typeface="+mn-ea"/>
                          <a:cs typeface="+mn-cs"/>
                        </a:rPr>
                        <a:t>I can join two simple sentences with but/so</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kern="1200">
                          <a:solidFill>
                            <a:schemeClr val="dk1"/>
                          </a:solidFill>
                          <a:effectLst/>
                          <a:latin typeface="+mn-lt"/>
                          <a:ea typeface="+mn-ea"/>
                          <a:cs typeface="+mn-cs"/>
                        </a:rPr>
                        <a:t>I can use commas for lists</a:t>
                      </a:r>
                    </a:p>
                    <a:p>
                      <a:r>
                        <a:rPr lang="en-GB" sz="1300" b="0" i="0" kern="1200">
                          <a:solidFill>
                            <a:schemeClr val="dk1"/>
                          </a:solidFill>
                          <a:effectLst/>
                          <a:latin typeface="+mn-lt"/>
                          <a:ea typeface="+mn-ea"/>
                          <a:cs typeface="+mn-cs"/>
                        </a:rPr>
                        <a:t>I can write expanded noun phrases for description</a:t>
                      </a:r>
                    </a:p>
                    <a:p>
                      <a:r>
                        <a:rPr lang="en-GB" sz="1300" b="0" i="0" kern="1200">
                          <a:solidFill>
                            <a:schemeClr val="dk1"/>
                          </a:solidFill>
                          <a:effectLst/>
                          <a:latin typeface="+mn-lt"/>
                          <a:ea typeface="+mn-ea"/>
                          <a:cs typeface="+mn-cs"/>
                        </a:rPr>
                        <a:t>I can write compound subjects and objects</a:t>
                      </a:r>
                    </a:p>
                    <a:p>
                      <a:r>
                        <a:rPr lang="en-GB" sz="1300" b="0" i="0" kern="1200">
                          <a:solidFill>
                            <a:schemeClr val="dk1"/>
                          </a:solidFill>
                          <a:effectLst/>
                          <a:latin typeface="+mn-lt"/>
                          <a:ea typeface="+mn-ea"/>
                          <a:cs typeface="+mn-cs"/>
                        </a:rPr>
                        <a:t>I can join two simple sentences with but/so</a:t>
                      </a:r>
                      <a:endParaRPr lang="en-US" sz="1300"/>
                    </a:p>
                  </a:txBody>
                  <a:tcPr>
                    <a:solidFill>
                      <a:schemeClr val="accent5">
                        <a:lumMod val="20000"/>
                        <a:lumOff val="80000"/>
                      </a:schemeClr>
                    </a:solidFill>
                  </a:tcPr>
                </a:tc>
                <a:extLst>
                  <a:ext uri="{0D108BD9-81ED-4DB2-BD59-A6C34878D82A}">
                    <a16:rowId xmlns:a16="http://schemas.microsoft.com/office/drawing/2014/main" val="2699026580"/>
                  </a:ext>
                </a:extLst>
              </a:tr>
              <a:tr h="1276879">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the text through hot seating a character in role</a:t>
                      </a:r>
                    </a:p>
                    <a:p>
                      <a:pPr rtl="0" fontAlgn="base"/>
                      <a:r>
                        <a:rPr lang="en-GB" sz="1300" b="0" i="0" kern="1200">
                          <a:solidFill>
                            <a:schemeClr val="dk1"/>
                          </a:solidFill>
                          <a:effectLst/>
                          <a:latin typeface="+mn-lt"/>
                          <a:ea typeface="+mn-ea"/>
                          <a:cs typeface="+mn-cs"/>
                        </a:rPr>
                        <a:t>I can orally recount a text, connecting ideas through talk</a:t>
                      </a:r>
                    </a:p>
                    <a:p>
                      <a:pPr rtl="0" fontAlgn="base"/>
                      <a:r>
                        <a:rPr lang="en-GB" sz="1300" b="0" i="0" kern="1200">
                          <a:solidFill>
                            <a:schemeClr val="dk1"/>
                          </a:solidFill>
                          <a:effectLst/>
                          <a:latin typeface="+mn-lt"/>
                          <a:ea typeface="+mn-ea"/>
                          <a:cs typeface="+mn-cs"/>
                        </a:rPr>
                        <a:t>I can respond to a speaker, making simple comments</a:t>
                      </a:r>
                    </a:p>
                    <a:p>
                      <a:pPr rtl="0" fontAlgn="base"/>
                      <a:r>
                        <a:rPr lang="en-GB" sz="1300" b="0" i="0" kern="1200">
                          <a:solidFill>
                            <a:schemeClr val="dk1"/>
                          </a:solidFill>
                          <a:effectLst/>
                          <a:latin typeface="+mn-lt"/>
                          <a:ea typeface="+mn-ea"/>
                          <a:cs typeface="+mn-cs"/>
                        </a:rPr>
                        <a:t>I can ask relevant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US" sz="1300"/>
                        <a:t>I can generate synonyms for common vocabulary</a:t>
                      </a:r>
                    </a:p>
                    <a:p>
                      <a:r>
                        <a:rPr lang="en-US" sz="1300"/>
                        <a:t>I can collect ambitious vocabulary from reading, explaining why particular words are effective</a:t>
                      </a:r>
                    </a:p>
                  </a:txBody>
                  <a:tcPr>
                    <a:solidFill>
                      <a:schemeClr val="accent5">
                        <a:lumMod val="20000"/>
                        <a:lumOff val="80000"/>
                      </a:schemeClr>
                    </a:solidFill>
                  </a:tcPr>
                </a:tc>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b="0" u="none"/>
                        <a:t>I can work in a pair to generate ideas for writing</a:t>
                      </a:r>
                    </a:p>
                    <a:p>
                      <a:r>
                        <a:rPr lang="en-US" sz="1300" b="0" u="none"/>
                        <a:t>I can listen to a partner with concentration </a:t>
                      </a:r>
                    </a:p>
                    <a:p>
                      <a:r>
                        <a:rPr lang="en-US" sz="1300" b="0" u="none"/>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US" sz="1300" b="0" u="none"/>
                        <a:t>I can combine simple and compound sentences to write paragraphs</a:t>
                      </a:r>
                    </a:p>
                    <a:p>
                      <a:r>
                        <a:rPr lang="en-US" sz="1300" b="0" u="none"/>
                        <a:t>I can use a variety of conjunctions in different places to create cohesion</a:t>
                      </a:r>
                    </a:p>
                    <a:p>
                      <a:r>
                        <a:rPr lang="en-US" sz="1300" b="0" u="none"/>
                        <a:t>I can use the features of diary writing</a:t>
                      </a:r>
                    </a:p>
                    <a:p>
                      <a:endParaRPr lang="en-US" sz="1300" b="1" u="sng"/>
                    </a:p>
                    <a:p>
                      <a:pPr algn="ctr"/>
                      <a:r>
                        <a:rPr lang="en-US" sz="1300" b="1" u="sng"/>
                        <a:t>SHORT WRITING OPPORTUNITIES</a:t>
                      </a:r>
                    </a:p>
                    <a:p>
                      <a:pPr marL="285750" marR="0" lvl="0" indent="-285750" algn="ctr"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300" b="0" u="none"/>
                        <a:t>Sentences to describe the setting and characters</a:t>
                      </a:r>
                    </a:p>
                    <a:p>
                      <a:pPr marL="285750" marR="0" lvl="0" indent="-285750" algn="ctr"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300" b="0" u="none"/>
                        <a:t>Recount in role to re-tell the journey</a:t>
                      </a:r>
                    </a:p>
                    <a:p>
                      <a:pPr marL="285750" indent="-285750" algn="ctr">
                        <a:buFont typeface="Wingdings" pitchFamily="2" charset="2"/>
                        <a:buChar char="ü"/>
                      </a:pPr>
                      <a:endParaRPr lang="en-US" sz="1300" b="0" u="none"/>
                    </a:p>
                    <a:p>
                      <a:endParaRPr lang="en-US" sz="1300" b="1" u="sng"/>
                    </a:p>
                  </a:txBody>
                  <a:tcPr>
                    <a:solidFill>
                      <a:schemeClr val="accent5">
                        <a:lumMod val="20000"/>
                        <a:lumOff val="80000"/>
                      </a:schemeClr>
                    </a:solidFill>
                  </a:tcPr>
                </a:tc>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pPr marL="0" marR="0" lvl="0" indent="0" algn="l" defTabSz="914420" rtl="0" eaLnBrk="1" fontAlgn="auto" latinLnBrk="0" hangingPunct="1">
                        <a:lnSpc>
                          <a:spcPct val="100000"/>
                        </a:lnSpc>
                        <a:spcBef>
                          <a:spcPts val="0"/>
                        </a:spcBef>
                        <a:spcAft>
                          <a:spcPts val="0"/>
                        </a:spcAft>
                        <a:buClrTx/>
                        <a:buSzTx/>
                        <a:buFontTx/>
                        <a:buNone/>
                        <a:tabLst/>
                        <a:defRPr/>
                      </a:pPr>
                      <a:r>
                        <a:rPr lang="en-US" sz="1300"/>
                        <a:t>I can recount events orally</a:t>
                      </a:r>
                    </a:p>
                    <a:p>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US" sz="1300" b="0" u="none"/>
                        <a:t>I can combine simple and compound sentences to write paragraphs</a:t>
                      </a:r>
                    </a:p>
                    <a:p>
                      <a:r>
                        <a:rPr lang="en-US" sz="1300" b="0" u="none"/>
                        <a:t>I can structure text into a simple introduction, middle section and ending</a:t>
                      </a:r>
                    </a:p>
                    <a:p>
                      <a:r>
                        <a:rPr lang="en-US" sz="1300" b="0" u="none"/>
                        <a:t>I can use the features of the text type appropriately</a:t>
                      </a:r>
                    </a:p>
                    <a:p>
                      <a:r>
                        <a:rPr lang="en-US" sz="1300" b="0" u="none"/>
                        <a:t>I can plan using a simple frame</a:t>
                      </a:r>
                    </a:p>
                    <a:p>
                      <a:r>
                        <a:rPr lang="en-US" sz="1300" b="0" u="none"/>
                        <a:t>I can use a variety of conjunctions to create cohesion</a:t>
                      </a:r>
                    </a:p>
                    <a:p>
                      <a:r>
                        <a:rPr lang="en-US" sz="1300" b="0" u="none"/>
                        <a:t>I</a:t>
                      </a:r>
                      <a:r>
                        <a:rPr lang="en-US" sz="1300"/>
                        <a:t>I can use a simple checklist to edit my work</a:t>
                      </a:r>
                    </a:p>
                    <a:p>
                      <a:endParaRPr lang="en-US" sz="1300"/>
                    </a:p>
                    <a:p>
                      <a:pPr algn="ctr"/>
                      <a:r>
                        <a:rPr lang="en-US" sz="1300" b="1" u="sng"/>
                        <a:t>OUTCOME</a:t>
                      </a:r>
                    </a:p>
                    <a:p>
                      <a:pPr marL="285750" indent="-285750" algn="ctr">
                        <a:buFont typeface="Wingdings" pitchFamily="2" charset="2"/>
                        <a:buChar char="ü"/>
                      </a:pPr>
                      <a:r>
                        <a:rPr lang="en-US" sz="1300" b="0" u="none"/>
                        <a:t>A diary entry in role recounting a journey in the children’s local area</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04172" y="27980"/>
            <a:ext cx="11655706"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Y2 AUTUMN WRITING TO INFORM RECOUNT</a:t>
            </a:r>
          </a:p>
        </p:txBody>
      </p:sp>
    </p:spTree>
    <p:extLst>
      <p:ext uri="{BB962C8B-B14F-4D97-AF65-F5344CB8AC3E}">
        <p14:creationId xmlns:p14="http://schemas.microsoft.com/office/powerpoint/2010/main" val="49003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2140502967"/>
              </p:ext>
            </p:extLst>
          </p:nvPr>
        </p:nvGraphicFramePr>
        <p:xfrm>
          <a:off x="2228770" y="3903305"/>
          <a:ext cx="8128000" cy="25958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Recount in role to recount the journey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write simple sentences that are punctuated correctly</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use expanded noun phrases for specification</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a variety of conjunctions in different positions for cohesion</a:t>
                      </a:r>
                    </a:p>
                  </a:txBody>
                  <a:tcPr/>
                </a:tc>
                <a:tc>
                  <a:txBody>
                    <a:bodyPr/>
                    <a:lstStyle/>
                    <a:p>
                      <a:endParaRPr lang="en-US"/>
                    </a:p>
                  </a:txBody>
                  <a:tcPr/>
                </a:tc>
                <a:extLst>
                  <a:ext uri="{0D108BD9-81ED-4DB2-BD59-A6C34878D82A}">
                    <a16:rowId xmlns:a16="http://schemas.microsoft.com/office/drawing/2014/main" val="457380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write in the 1</a:t>
                      </a:r>
                      <a:r>
                        <a:rPr lang="en-US" baseline="30000"/>
                        <a:t>st</a:t>
                      </a:r>
                      <a:r>
                        <a:rPr lang="en-US"/>
                        <a:t> person, past tense</a:t>
                      </a:r>
                    </a:p>
                  </a:txBody>
                  <a:tcPr/>
                </a:tc>
                <a:tc>
                  <a:txBody>
                    <a:bodyPr/>
                    <a:lstStyle/>
                    <a:p>
                      <a:endParaRPr lang="en-US"/>
                    </a:p>
                  </a:txBody>
                  <a:tcPr/>
                </a:tc>
                <a:extLst>
                  <a:ext uri="{0D108BD9-81ED-4DB2-BD59-A6C34878D82A}">
                    <a16:rowId xmlns:a16="http://schemas.microsoft.com/office/drawing/2014/main" val="2471718546"/>
                  </a:ext>
                </a:extLst>
              </a:tr>
              <a:tr h="370840">
                <a:tc>
                  <a:txBody>
                    <a:bodyPr/>
                    <a:lstStyle/>
                    <a:p>
                      <a:r>
                        <a:rPr lang="en-US"/>
                        <a:t>I can combine simple and compound sentences to write a paragraph</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1498151466"/>
              </p:ext>
            </p:extLst>
          </p:nvPr>
        </p:nvGraphicFramePr>
        <p:xfrm>
          <a:off x="2228770" y="1040135"/>
          <a:ext cx="8128000" cy="25958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Sentence writing to describe the setting and characters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write simple sentences that are punctuated correctly</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use expanded noun phrases for description</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join sentences with coordinating conjunctions ‘and’, ‘but’ ‘so’</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write sentences using a comma to list adjectives</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describe my feelings</a:t>
                      </a:r>
                    </a:p>
                  </a:txBody>
                  <a:tcPr/>
                </a:tc>
                <a:tc>
                  <a:txBody>
                    <a:bodyPr/>
                    <a:lstStyle/>
                    <a:p>
                      <a:endParaRPr lang="en-US"/>
                    </a:p>
                  </a:txBody>
                  <a:tcPr/>
                </a:tc>
                <a:extLst>
                  <a:ext uri="{0D108BD9-81ED-4DB2-BD59-A6C34878D82A}">
                    <a16:rowId xmlns:a16="http://schemas.microsoft.com/office/drawing/2014/main" val="2793696227"/>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419474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631776559"/>
              </p:ext>
            </p:extLst>
          </p:nvPr>
        </p:nvGraphicFramePr>
        <p:xfrm>
          <a:off x="1759352" y="1887049"/>
          <a:ext cx="8495818" cy="3957320"/>
        </p:xfrm>
        <a:graphic>
          <a:graphicData uri="http://schemas.openxmlformats.org/drawingml/2006/table">
            <a:tbl>
              <a:tblPr firstRow="1" bandRow="1">
                <a:tableStyleId>{5C22544A-7EE6-4342-B048-85BDC9FD1C3A}</a:tableStyleId>
              </a:tblPr>
              <a:tblGrid>
                <a:gridCol w="7518530">
                  <a:extLst>
                    <a:ext uri="{9D8B030D-6E8A-4147-A177-3AD203B41FA5}">
                      <a16:colId xmlns:a16="http://schemas.microsoft.com/office/drawing/2014/main" val="1993555093"/>
                    </a:ext>
                  </a:extLst>
                </a:gridCol>
                <a:gridCol w="977288">
                  <a:extLst>
                    <a:ext uri="{9D8B030D-6E8A-4147-A177-3AD203B41FA5}">
                      <a16:colId xmlns:a16="http://schemas.microsoft.com/office/drawing/2014/main" val="2006578226"/>
                    </a:ext>
                  </a:extLst>
                </a:gridCol>
              </a:tblGrid>
              <a:tr h="370840">
                <a:tc gridSpan="2">
                  <a:txBody>
                    <a:bodyPr/>
                    <a:lstStyle/>
                    <a:p>
                      <a:pPr algn="ctr"/>
                      <a:r>
                        <a:rPr lang="en-US"/>
                        <a:t>Writing checklist – Diary entry to recount a new journey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t>I can write simple and compound sentences that are punctuated correctly</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combine simple and compound sentences to write a paragraph</a:t>
                      </a:r>
                    </a:p>
                  </a:txBody>
                  <a:tcPr/>
                </a:tc>
                <a:tc>
                  <a:txBody>
                    <a:bodyPr/>
                    <a:lstStyle/>
                    <a:p>
                      <a:endParaRPr lang="en-US"/>
                    </a:p>
                  </a:txBody>
                  <a:tcPr/>
                </a:tc>
                <a:extLst>
                  <a:ext uri="{0D108BD9-81ED-4DB2-BD59-A6C34878D82A}">
                    <a16:rowId xmlns:a16="http://schemas.microsoft.com/office/drawing/2014/main" val="3310196834"/>
                  </a:ext>
                </a:extLst>
              </a:tr>
              <a:tr h="370840">
                <a:tc>
                  <a:txBody>
                    <a:bodyPr/>
                    <a:lstStyle/>
                    <a:p>
                      <a:r>
                        <a:rPr lang="en-US"/>
                        <a:t>I can use the features of diary writing:</a:t>
                      </a:r>
                    </a:p>
                    <a:p>
                      <a:r>
                        <a:rPr lang="en-US"/>
                        <a:t>I can use a variety of conjunctions in different positions for cohesion</a:t>
                      </a:r>
                    </a:p>
                    <a:p>
                      <a:r>
                        <a:rPr lang="en-US"/>
                        <a:t>I can use past tense, 1</a:t>
                      </a:r>
                      <a:r>
                        <a:rPr lang="en-US" baseline="30000"/>
                        <a:t>st</a:t>
                      </a:r>
                      <a:r>
                        <a:rPr lang="en-US"/>
                        <a:t>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 have used expanded noun phrases for specification</a:t>
                      </a:r>
                    </a:p>
                    <a:p>
                      <a:r>
                        <a:rPr lang="en-US"/>
                        <a:t>I can describe my feelings</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write sentences using a comma to list adjectives</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structure my writing using a simple introduction, middle and ending</a:t>
                      </a:r>
                    </a:p>
                    <a:p>
                      <a:endParaRPr lang="en-US"/>
                    </a:p>
                  </a:txBody>
                  <a:tcPr/>
                </a:tc>
                <a:tc>
                  <a:txBody>
                    <a:bodyPr/>
                    <a:lstStyle/>
                    <a:p>
                      <a:endParaRPr lang="en-US"/>
                    </a:p>
                  </a:txBody>
                  <a:tcPr/>
                </a:tc>
                <a:extLst>
                  <a:ext uri="{0D108BD9-81ED-4DB2-BD59-A6C34878D82A}">
                    <a16:rowId xmlns:a16="http://schemas.microsoft.com/office/drawing/2014/main" val="3425972253"/>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241598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a:solidFill>
                  <a:prstClr val="black"/>
                </a:solidFill>
                <a:latin typeface="Arial" panose="020B0604020202020204" pitchFamily="34" charset="0"/>
                <a:cs typeface="Arial" panose="020B0604020202020204" pitchFamily="34" charset="0"/>
              </a:rPr>
              <a:t>Y3 writing to entertain narrative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Short Story based on settings, plot and characters of familiar story</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5" name="Picture 12" descr="Ocean Meets Sky: 1">
            <a:extLst>
              <a:ext uri="{FF2B5EF4-FFF2-40B4-BE49-F238E27FC236}">
                <a16:creationId xmlns:a16="http://schemas.microsoft.com/office/drawing/2014/main" id="{E96AFEB9-8A2B-3B44-AF37-AB24A4420A1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29439" y="2209799"/>
            <a:ext cx="4271962" cy="35354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Ocean Meets Sky by the Fan Brothers</a:t>
            </a:r>
          </a:p>
        </p:txBody>
      </p:sp>
    </p:spTree>
    <p:extLst>
      <p:ext uri="{BB962C8B-B14F-4D97-AF65-F5344CB8AC3E}">
        <p14:creationId xmlns:p14="http://schemas.microsoft.com/office/powerpoint/2010/main" val="308828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149330094"/>
              </p:ext>
            </p:extLst>
          </p:nvPr>
        </p:nvGraphicFramePr>
        <p:xfrm>
          <a:off x="391886" y="719666"/>
          <a:ext cx="11424063" cy="53543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Y3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what a simple and compound sentence is</a:t>
                      </a:r>
                    </a:p>
                    <a:p>
                      <a:endParaRPr lang="en-US" sz="1500"/>
                    </a:p>
                    <a:p>
                      <a:r>
                        <a:rPr lang="en-US" sz="1500"/>
                        <a:t>I can join two simple sentences with and, so, but</a:t>
                      </a:r>
                    </a:p>
                    <a:p>
                      <a:endParaRPr lang="en-US" sz="1500"/>
                    </a:p>
                    <a:p>
                      <a:r>
                        <a:rPr lang="en-US" sz="1500"/>
                        <a:t>I know the function of nouns verbs and adjectives</a:t>
                      </a:r>
                    </a:p>
                    <a:p>
                      <a:endParaRPr lang="en-US" sz="1500"/>
                    </a:p>
                    <a:p>
                      <a:r>
                        <a:rPr lang="en-US" sz="1500"/>
                        <a:t>I know a range of adverbs of manner</a:t>
                      </a:r>
                    </a:p>
                    <a:p>
                      <a:endParaRPr lang="en-US" sz="1500"/>
                    </a:p>
                    <a:p>
                      <a:r>
                        <a:rPr lang="en-US" sz="1500"/>
                        <a:t>I can write expanded noun phrases</a:t>
                      </a:r>
                    </a:p>
                    <a:p>
                      <a:endParaRPr lang="en-US" sz="1500"/>
                    </a:p>
                  </a:txBody>
                  <a:tcPr>
                    <a:solidFill>
                      <a:schemeClr val="accent4">
                        <a:lumMod val="20000"/>
                        <a:lumOff val="80000"/>
                      </a:schemeClr>
                    </a:solidFill>
                  </a:tcPr>
                </a:tc>
                <a:tc>
                  <a:txBody>
                    <a:bodyPr/>
                    <a:lstStyle/>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the function of common and proper nouns</a:t>
                      </a:r>
                    </a:p>
                    <a:p>
                      <a:endParaRPr lang="en-US" sz="1500"/>
                    </a:p>
                    <a:p>
                      <a:r>
                        <a:rPr lang="en-US" sz="1500"/>
                        <a:t>I know how to use adverbs of time place and manner</a:t>
                      </a:r>
                    </a:p>
                    <a:p>
                      <a:endParaRPr lang="en-US" sz="1500"/>
                    </a:p>
                    <a:p>
                      <a:r>
                        <a:rPr lang="en-US" sz="1500"/>
                        <a:t>I know how to join phrases and clauses using because</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how to  use a range of powerful verbs</a:t>
                      </a:r>
                    </a:p>
                    <a:p>
                      <a:endParaRPr lang="en-US" sz="1500"/>
                    </a:p>
                    <a:p>
                      <a:r>
                        <a:rPr lang="en-US" sz="1500"/>
                        <a:t>I know how to write similes</a:t>
                      </a:r>
                    </a:p>
                    <a:p>
                      <a:endParaRPr lang="en-US" sz="1500"/>
                    </a:p>
                  </a:txBody>
                  <a:tcPr>
                    <a:solidFill>
                      <a:schemeClr val="accent4">
                        <a:lumMod val="20000"/>
                        <a:lumOff val="80000"/>
                      </a:schemeClr>
                    </a:solidFill>
                  </a:tcPr>
                </a:tc>
                <a:tc>
                  <a:txBody>
                    <a:bodyPr/>
                    <a:lstStyle/>
                    <a:p>
                      <a:endParaRPr lang="en-US" sz="1500"/>
                    </a:p>
                    <a:p>
                      <a:r>
                        <a:rPr lang="en-US" sz="1500"/>
                        <a:t>I know the quantifier determiners and how to use them</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the function of common and proper nouns</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how to join phrases and clauses using because</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can use fronted adverbials</a:t>
                      </a:r>
                    </a:p>
                    <a:p>
                      <a:endParaRPr lang="en-US" sz="1500"/>
                    </a:p>
                    <a:p>
                      <a:r>
                        <a:rPr lang="en-US" sz="1500"/>
                        <a:t>I can punctuate sentences correctly with  CLs, FS, question and exclamation marks</a:t>
                      </a:r>
                    </a:p>
                    <a:p>
                      <a:endParaRPr lang="en-US" sz="150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 that will be built upon in each of these phases and retrieval practice should take place before the related objective is covered in Y3. E.g. retrieval practice around writing similes must be completed before the objective ‘I can write extended similes’</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335351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951338" y="413747"/>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Y1 writing to entertain narrative </a:t>
            </a:r>
            <a:r>
              <a:rPr lang="en-US" sz="3000" b="1" i="1" u="sng">
                <a:solidFill>
                  <a:prstClr val="black"/>
                </a:solidFill>
                <a:latin typeface="Arial" panose="020B0604020202020204" pitchFamily="34" charset="0"/>
                <a:cs typeface="Arial" panose="020B0604020202020204" pitchFamily="34" charset="0"/>
              </a:rPr>
              <a:t>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Retelling of familiar story, changing the characters </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648061" y="2603540"/>
            <a:ext cx="4243388" cy="4462760"/>
          </a:xfrm>
          <a:prstGeom prst="rect">
            <a:avLst/>
          </a:prstGeom>
          <a:noFill/>
        </p:spPr>
        <p:txBody>
          <a:bodyPr wrap="square" rtlCol="0">
            <a:spAutoFit/>
          </a:bodyPr>
          <a:lstStyle/>
          <a:p>
            <a:pPr algn="l"/>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Texts – The Proudest Blue and The Kindest Red by </a:t>
            </a:r>
            <a:r>
              <a:rPr lang="en-GB" sz="3600" b="0" i="0" err="1">
                <a:effectLst/>
                <a:latin typeface="arial" panose="020B0604020202020204" pitchFamily="34" charset="0"/>
              </a:rPr>
              <a:t>Ibtihaj</a:t>
            </a:r>
            <a:r>
              <a:rPr lang="en-GB" sz="3600" b="0" i="0">
                <a:effectLst/>
                <a:latin typeface="arial" panose="020B0604020202020204" pitchFamily="34" charset="0"/>
              </a:rPr>
              <a:t> Muhammad and S.K. Ali</a:t>
            </a:r>
          </a:p>
          <a:p>
            <a:pPr algn="r"/>
            <a:br>
              <a:rPr lang="en-GB" sz="3600" b="0" i="0" u="none" strike="noStrike">
                <a:solidFill>
                  <a:srgbClr val="001C39"/>
                </a:solidFill>
                <a:effectLst/>
                <a:latin typeface="arial" panose="020B0604020202020204" pitchFamily="34" charset="0"/>
              </a:rPr>
            </a:br>
            <a:endParaRPr lang="en-GB" sz="3600" b="0" i="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The Proudest Blue: A Story of Hijab and Family : Muhammad, Ibtihaj, Ali, S.  K., Aly, Hatem: Amazon.co.uk: Books">
            <a:extLst>
              <a:ext uri="{FF2B5EF4-FFF2-40B4-BE49-F238E27FC236}">
                <a16:creationId xmlns:a16="http://schemas.microsoft.com/office/drawing/2014/main" id="{DFECF97B-C61C-B34C-A6D4-12578EAC11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5665" y="1733231"/>
            <a:ext cx="2198130" cy="2198130"/>
          </a:xfrm>
          <a:prstGeom prst="rect">
            <a:avLst/>
          </a:prstGeom>
          <a:noFill/>
          <a:ln>
            <a:noFill/>
          </a:ln>
        </p:spPr>
      </p:pic>
      <p:pic>
        <p:nvPicPr>
          <p:cNvPr id="7" name="Picture 6" descr="The Kindest Red: A Story of Hijab and Friendship (The Proudest Blue) :  Muhammad, Ibtihaj, Ali, S. K., Aly, Hatem: Amazon.co.uk: Books">
            <a:extLst>
              <a:ext uri="{FF2B5EF4-FFF2-40B4-BE49-F238E27FC236}">
                <a16:creationId xmlns:a16="http://schemas.microsoft.com/office/drawing/2014/main" id="{189A530D-6387-D74B-A42E-AAA37D6880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5665" y="4246123"/>
            <a:ext cx="2198130" cy="2198130"/>
          </a:xfrm>
          <a:prstGeom prst="rect">
            <a:avLst/>
          </a:prstGeom>
          <a:noFill/>
          <a:ln>
            <a:noFill/>
          </a:ln>
        </p:spPr>
      </p:pic>
    </p:spTree>
    <p:extLst>
      <p:ext uri="{BB962C8B-B14F-4D97-AF65-F5344CB8AC3E}">
        <p14:creationId xmlns:p14="http://schemas.microsoft.com/office/powerpoint/2010/main" val="1720343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1734848659"/>
              </p:ext>
            </p:extLst>
          </p:nvPr>
        </p:nvGraphicFramePr>
        <p:xfrm>
          <a:off x="347134" y="505034"/>
          <a:ext cx="11497731" cy="624078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00328">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 using a dictionary</a:t>
                      </a:r>
                    </a:p>
                    <a:p>
                      <a:r>
                        <a:rPr lang="en-GB" sz="1300" b="0" i="0" kern="1200">
                          <a:solidFill>
                            <a:schemeClr val="dk1"/>
                          </a:solidFill>
                          <a:effectLst/>
                          <a:latin typeface="+mn-lt"/>
                          <a:ea typeface="+mn-ea"/>
                          <a:cs typeface="+mn-cs"/>
                        </a:rPr>
                        <a:t>I can make predictions using details stated and clues</a:t>
                      </a:r>
                    </a:p>
                    <a:p>
                      <a:r>
                        <a:rPr lang="en-GB" sz="1300" b="0" i="0" kern="1200">
                          <a:solidFill>
                            <a:schemeClr val="dk1"/>
                          </a:solidFill>
                          <a:effectLst/>
                          <a:latin typeface="+mn-lt"/>
                          <a:ea typeface="+mn-ea"/>
                          <a:cs typeface="+mn-cs"/>
                        </a:rPr>
                        <a:t>I can draw inferences about character’s feelings, thoughts and motives</a:t>
                      </a:r>
                    </a:p>
                    <a:p>
                      <a:r>
                        <a:rPr lang="en-GB" sz="1300" b="0" i="0" kern="1200">
                          <a:solidFill>
                            <a:schemeClr val="dk1"/>
                          </a:solidFill>
                          <a:effectLst/>
                          <a:latin typeface="+mn-lt"/>
                          <a:ea typeface="+mn-ea"/>
                          <a:cs typeface="+mn-cs"/>
                        </a:rPr>
                        <a:t>I can identify main ideas and summarise these</a:t>
                      </a:r>
                      <a:endParaRPr lang="en-US" sz="1300"/>
                    </a:p>
                  </a:txBody>
                  <a:tcPr>
                    <a:solidFill>
                      <a:schemeClr val="accent5">
                        <a:lumMod val="20000"/>
                        <a:lumOff val="80000"/>
                      </a:schemeClr>
                    </a:solidFill>
                  </a:tcPr>
                </a:tc>
                <a:tc>
                  <a:txBody>
                    <a:bodyPr/>
                    <a:lstStyle/>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know the function of common and proper nouns</a:t>
                      </a:r>
                    </a:p>
                    <a:p>
                      <a:r>
                        <a:rPr lang="en-US" sz="1300"/>
                        <a:t>I can use fronted adverbials and can use commas after them</a:t>
                      </a:r>
                    </a:p>
                    <a:p>
                      <a:r>
                        <a:rPr lang="en-US" sz="1300"/>
                        <a:t>I can use adverbs of time, place and manner</a:t>
                      </a:r>
                    </a:p>
                    <a:p>
                      <a:r>
                        <a:rPr lang="en-US" sz="1300"/>
                        <a:t>I can join phrases and clauses using because</a:t>
                      </a:r>
                    </a:p>
                    <a:p>
                      <a:r>
                        <a:rPr lang="en-US" sz="1300"/>
                        <a:t>I can use quantifier determiners</a:t>
                      </a:r>
                    </a:p>
                  </a:txBody>
                  <a:tcPr>
                    <a:solidFill>
                      <a:schemeClr val="accent5">
                        <a:lumMod val="20000"/>
                        <a:lumOff val="80000"/>
                      </a:schemeClr>
                    </a:solidFill>
                  </a:tcPr>
                </a:tc>
                <a:tc>
                  <a:txBody>
                    <a:bodyPr/>
                    <a:lstStyle/>
                    <a:p>
                      <a:r>
                        <a:rPr lang="en-US" sz="1300" b="1" u="sng"/>
                        <a:t>As a writer:</a:t>
                      </a:r>
                    </a:p>
                    <a:p>
                      <a:r>
                        <a:rPr lang="en-US" sz="1300"/>
                        <a:t>I can use fronted adverbials and can use commas after them</a:t>
                      </a:r>
                    </a:p>
                    <a:p>
                      <a:r>
                        <a:rPr lang="en-US" sz="1300"/>
                        <a:t>I can use adverbs of time, place and manner</a:t>
                      </a:r>
                    </a:p>
                    <a:p>
                      <a:r>
                        <a:rPr lang="en-US" sz="1300"/>
                        <a:t>I can join phrases and clauses using because</a:t>
                      </a:r>
                    </a:p>
                    <a:p>
                      <a:r>
                        <a:rPr lang="en-US" sz="1300"/>
                        <a:t>I can use quantifier determiners</a:t>
                      </a:r>
                    </a:p>
                    <a:p>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1222582">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the text through thought tracking the main characters</a:t>
                      </a:r>
                    </a:p>
                    <a:p>
                      <a:pPr rtl="0" fontAlgn="base"/>
                      <a:r>
                        <a:rPr lang="en-GB" sz="1300" b="0" i="0" kern="1200">
                          <a:solidFill>
                            <a:schemeClr val="dk1"/>
                          </a:solidFill>
                          <a:effectLst/>
                          <a:latin typeface="+mn-lt"/>
                          <a:ea typeface="+mn-ea"/>
                          <a:cs typeface="+mn-cs"/>
                        </a:rPr>
                        <a:t>I can ask questions to improve my understanding</a:t>
                      </a:r>
                    </a:p>
                    <a:p>
                      <a:pPr rtl="0" fontAlgn="base"/>
                      <a:r>
                        <a:rPr lang="en-GB" sz="1300" b="0" i="0" kern="1200">
                          <a:solidFill>
                            <a:schemeClr val="dk1"/>
                          </a:solidFill>
                          <a:effectLst/>
                          <a:latin typeface="+mn-lt"/>
                          <a:ea typeface="+mn-ea"/>
                          <a:cs typeface="+mn-cs"/>
                        </a:rPr>
                        <a:t>I can take part in discussions about books I have read</a:t>
                      </a:r>
                    </a:p>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collect </a:t>
                      </a:r>
                      <a:r>
                        <a:rPr lang="en-GB" sz="1300"/>
                        <a:t>and use new and ambitious vocabulary for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the 5 senses without using ‘I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a range of powerful verbs</a:t>
                      </a:r>
                    </a:p>
                    <a:p>
                      <a:endParaRPr lang="en-GB" sz="1300"/>
                    </a:p>
                    <a:p>
                      <a:endParaRPr lang="en-GB" sz="1300" b="0" i="0" kern="1200">
                        <a:solidFill>
                          <a:schemeClr val="dk1"/>
                        </a:solidFill>
                        <a:effectLst/>
                        <a:latin typeface="+mn-lt"/>
                        <a:ea typeface="+mn-ea"/>
                        <a:cs typeface="+mn-cs"/>
                      </a:endParaRPr>
                    </a:p>
                    <a:p>
                      <a:endParaRPr lang="en-US" sz="1300"/>
                    </a:p>
                  </a:txBody>
                  <a:tcPr>
                    <a:solidFill>
                      <a:schemeClr val="accent5">
                        <a:lumMod val="20000"/>
                        <a:lumOff val="80000"/>
                      </a:schemeClr>
                    </a:solidFill>
                  </a:tcPr>
                </a:tc>
                <a:tc>
                  <a:txBody>
                    <a:bodyPr/>
                    <a:lstStyle/>
                    <a:p>
                      <a:r>
                        <a:rPr lang="en-US" sz="1300" b="1" u="sng"/>
                        <a:t>As an orator:</a:t>
                      </a:r>
                    </a:p>
                    <a:p>
                      <a:r>
                        <a:rPr lang="en-US" sz="1300" b="0" u="none"/>
                        <a:t>I can work in a pair to generate ideas for writing</a:t>
                      </a:r>
                    </a:p>
                    <a:p>
                      <a:r>
                        <a:rPr lang="en-US" sz="1300" b="0" u="none"/>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through thought tracking the main characters</a:t>
                      </a:r>
                      <a:endParaRPr lang="en-US" sz="1300" b="0" u="none"/>
                    </a:p>
                    <a:p>
                      <a:r>
                        <a:rPr lang="en-US" sz="1300" b="1" u="sng"/>
                        <a:t>As a writer:</a:t>
                      </a:r>
                    </a:p>
                    <a:p>
                      <a:r>
                        <a:rPr lang="en-US" sz="1300"/>
                        <a:t>I can write extended similes for effect</a:t>
                      </a:r>
                    </a:p>
                    <a:p>
                      <a:r>
                        <a:rPr lang="en-US" sz="1300"/>
                        <a:t>I can use a range of powerful verbs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the 5 senses without using ‘I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expanded noun phrases, adverbials and adjectives to enhance description</a:t>
                      </a:r>
                    </a:p>
                    <a:p>
                      <a:endParaRPr lang="en-US" sz="1300"/>
                    </a:p>
                    <a:p>
                      <a:pPr algn="ctr"/>
                      <a:r>
                        <a:rPr lang="en-US" sz="1300" b="1" u="sng"/>
                        <a:t>SHORT WRITING OPPORTUNITIES</a:t>
                      </a:r>
                    </a:p>
                    <a:p>
                      <a:pPr algn="ctr"/>
                      <a:endParaRPr lang="en-US" sz="1300" b="1" u="sng"/>
                    </a:p>
                    <a:p>
                      <a:pPr marL="285750" indent="-285750" algn="ctr">
                        <a:buFont typeface="Wingdings" pitchFamily="2" charset="2"/>
                        <a:buChar char="ü"/>
                      </a:pPr>
                      <a:r>
                        <a:rPr lang="en-US" sz="1300" b="0" u="none"/>
                        <a:t>Setting description – One of the islands</a:t>
                      </a:r>
                    </a:p>
                    <a:p>
                      <a:pPr marL="285750" indent="-285750" algn="ctr">
                        <a:buFont typeface="Wingdings" pitchFamily="2" charset="2"/>
                        <a:buChar char="ü"/>
                      </a:pPr>
                      <a:r>
                        <a:rPr lang="en-US" sz="1300" b="0" u="none"/>
                        <a:t>Diary entry in role as Fin</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a:t>I can retell a story orally</a:t>
                      </a:r>
                    </a:p>
                    <a:p>
                      <a:r>
                        <a:rPr lang="en-US" sz="1300" b="1" u="sng"/>
                        <a:t>As a writer:</a:t>
                      </a:r>
                    </a:p>
                    <a:p>
                      <a:r>
                        <a:rPr lang="en-US" sz="1300"/>
                        <a:t>I can use paragraphs to signal time, place and topic</a:t>
                      </a:r>
                    </a:p>
                    <a:p>
                      <a:r>
                        <a:rPr lang="en-US" sz="1300"/>
                        <a:t>I can combine paragraphs to write short narratives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write extended similes for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create two characters and describe appearance, personality and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the 5 senses without using ‘I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expanded noun phrases, adverbials and adjectives to enhance description</a:t>
                      </a:r>
                    </a:p>
                    <a:p>
                      <a:r>
                        <a:rPr lang="en-US" sz="1300"/>
                        <a:t>I can develop and use the simile opening</a:t>
                      </a:r>
                    </a:p>
                    <a:p>
                      <a:r>
                        <a:rPr lang="en-US" sz="1300"/>
                        <a:t>I can end stories showing a character’s feelings</a:t>
                      </a:r>
                    </a:p>
                    <a:p>
                      <a:r>
                        <a:rPr lang="en-US" sz="1300"/>
                        <a:t>I can plan a narrative independently</a:t>
                      </a:r>
                    </a:p>
                    <a:p>
                      <a:r>
                        <a:rPr lang="en-US" sz="1300"/>
                        <a:t>I can use a checklist to edit my own work </a:t>
                      </a:r>
                    </a:p>
                    <a:p>
                      <a:pPr algn="ctr"/>
                      <a:r>
                        <a:rPr lang="en-US" sz="1300" b="1" u="sng"/>
                        <a:t>OUTCOME</a:t>
                      </a:r>
                    </a:p>
                    <a:p>
                      <a:pPr marL="285750" indent="-285750" algn="ctr">
                        <a:buFont typeface="Wingdings" pitchFamily="2" charset="2"/>
                        <a:buChar char="ü"/>
                      </a:pPr>
                      <a:r>
                        <a:rPr lang="en-US" sz="1300" b="0" u="none"/>
                        <a:t>A short story based on a new journey </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996193" y="27980"/>
            <a:ext cx="8199620"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Y3 AUTUMN NARRATIVE</a:t>
            </a:r>
          </a:p>
        </p:txBody>
      </p:sp>
    </p:spTree>
    <p:extLst>
      <p:ext uri="{BB962C8B-B14F-4D97-AF65-F5344CB8AC3E}">
        <p14:creationId xmlns:p14="http://schemas.microsoft.com/office/powerpoint/2010/main" val="284542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683158711"/>
              </p:ext>
            </p:extLst>
          </p:nvPr>
        </p:nvGraphicFramePr>
        <p:xfrm>
          <a:off x="1562582" y="1002101"/>
          <a:ext cx="8877783" cy="2494280"/>
        </p:xfrm>
        <a:graphic>
          <a:graphicData uri="http://schemas.openxmlformats.org/drawingml/2006/table">
            <a:tbl>
              <a:tblPr firstRow="1" bandRow="1">
                <a:tableStyleId>{5C22544A-7EE6-4342-B048-85BDC9FD1C3A}</a:tableStyleId>
              </a:tblPr>
              <a:tblGrid>
                <a:gridCol w="8090704">
                  <a:extLst>
                    <a:ext uri="{9D8B030D-6E8A-4147-A177-3AD203B41FA5}">
                      <a16:colId xmlns:a16="http://schemas.microsoft.com/office/drawing/2014/main" val="1993555093"/>
                    </a:ext>
                  </a:extLst>
                </a:gridCol>
                <a:gridCol w="787079">
                  <a:extLst>
                    <a:ext uri="{9D8B030D-6E8A-4147-A177-3AD203B41FA5}">
                      <a16:colId xmlns:a16="http://schemas.microsoft.com/office/drawing/2014/main" val="2006578226"/>
                    </a:ext>
                  </a:extLst>
                </a:gridCol>
              </a:tblGrid>
              <a:tr h="370840">
                <a:tc gridSpan="2">
                  <a:txBody>
                    <a:bodyPr/>
                    <a:lstStyle/>
                    <a:p>
                      <a:pPr algn="ctr"/>
                      <a:r>
                        <a:rPr lang="en-US"/>
                        <a:t>Writing checklist – Setting description of the island</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Have you achieved these?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Pupil</a:t>
                      </a:r>
                    </a:p>
                  </a:txBody>
                  <a:tcPr/>
                </a:tc>
                <a:extLst>
                  <a:ext uri="{0D108BD9-81ED-4DB2-BD59-A6C34878D82A}">
                    <a16:rowId xmlns:a16="http://schemas.microsoft.com/office/drawing/2014/main" val="4072468098"/>
                  </a:ext>
                </a:extLst>
              </a:tr>
              <a:tr h="370840">
                <a:tc>
                  <a:txBody>
                    <a:bodyPr/>
                    <a:lstStyle/>
                    <a:p>
                      <a:pPr algn="l"/>
                      <a:r>
                        <a:rPr lang="en-US">
                          <a:solidFill>
                            <a:srgbClr val="FF0000"/>
                          </a:solidFill>
                        </a:rPr>
                        <a:t>I can correctly punctuate simple and compound sentences (CL, FS, ?, !, commas in lists) </a:t>
                      </a:r>
                    </a:p>
                  </a:txBody>
                  <a:tcPr/>
                </a:tc>
                <a:tc>
                  <a:txBody>
                    <a:bodyPr/>
                    <a:lstStyle/>
                    <a:p>
                      <a:pPr algn="ctr"/>
                      <a:endParaRPr lang="en-US"/>
                    </a:p>
                  </a:txBody>
                  <a:tcPr/>
                </a:tc>
                <a:extLst>
                  <a:ext uri="{0D108BD9-81ED-4DB2-BD59-A6C34878D82A}">
                    <a16:rowId xmlns:a16="http://schemas.microsoft.com/office/drawing/2014/main" val="4043498671"/>
                  </a:ext>
                </a:extLst>
              </a:tr>
              <a:tr h="370840">
                <a:tc>
                  <a:txBody>
                    <a:bodyPr/>
                    <a:lstStyle/>
                    <a:p>
                      <a:r>
                        <a:rPr lang="en-US"/>
                        <a:t>I can include adverbs of time, manner and place in different positions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write extended similes </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 can use expanded noun phrases, adverbials and adjectives to enhance description</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2175495565"/>
              </p:ext>
            </p:extLst>
          </p:nvPr>
        </p:nvGraphicFramePr>
        <p:xfrm>
          <a:off x="1562582" y="4074665"/>
          <a:ext cx="8877783" cy="2494280"/>
        </p:xfrm>
        <a:graphic>
          <a:graphicData uri="http://schemas.openxmlformats.org/drawingml/2006/table">
            <a:tbl>
              <a:tblPr firstRow="1" bandRow="1">
                <a:tableStyleId>{5C22544A-7EE6-4342-B048-85BDC9FD1C3A}</a:tableStyleId>
              </a:tblPr>
              <a:tblGrid>
                <a:gridCol w="8113853">
                  <a:extLst>
                    <a:ext uri="{9D8B030D-6E8A-4147-A177-3AD203B41FA5}">
                      <a16:colId xmlns:a16="http://schemas.microsoft.com/office/drawing/2014/main" val="1993555093"/>
                    </a:ext>
                  </a:extLst>
                </a:gridCol>
                <a:gridCol w="763930">
                  <a:extLst>
                    <a:ext uri="{9D8B030D-6E8A-4147-A177-3AD203B41FA5}">
                      <a16:colId xmlns:a16="http://schemas.microsoft.com/office/drawing/2014/main" val="2006578226"/>
                    </a:ext>
                  </a:extLst>
                </a:gridCol>
              </a:tblGrid>
              <a:tr h="370840">
                <a:tc gridSpan="2">
                  <a:txBody>
                    <a:bodyPr/>
                    <a:lstStyle/>
                    <a:p>
                      <a:pPr algn="ctr"/>
                      <a:r>
                        <a:rPr lang="en-US"/>
                        <a:t>Writing Checklist – Diary entry in role as Fin</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correctly punctuate simple and compound sentences (CL, FS, ?, !, commas in lists) </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include adverbs of time, manner and place in different positions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 can use expanded noun phrases to enhance description</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join phrases and clauses using ‘because’</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57108" y="139059"/>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343255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642875267"/>
              </p:ext>
            </p:extLst>
          </p:nvPr>
        </p:nvGraphicFramePr>
        <p:xfrm>
          <a:off x="2041645" y="1887049"/>
          <a:ext cx="8128000" cy="375920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Short story based on a new journey story </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write correctly punctuated simple and compound sentences (CL, FS, ?, !, commas in lists) </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structure my story with:</a:t>
                      </a:r>
                    </a:p>
                    <a:p>
                      <a:pPr marL="285750" indent="-285750">
                        <a:buFontTx/>
                        <a:buChar char="-"/>
                      </a:pPr>
                      <a:r>
                        <a:rPr lang="en-US"/>
                        <a:t>A clear beginning, middle and end</a:t>
                      </a:r>
                    </a:p>
                    <a:p>
                      <a:pPr marL="285750" indent="-285750">
                        <a:buFontTx/>
                        <a:buChar char="-"/>
                      </a:pPr>
                      <a:r>
                        <a:rPr lang="en-US"/>
                        <a:t>A variety of conjunctions</a:t>
                      </a:r>
                    </a:p>
                    <a:p>
                      <a:pPr marL="285750" indent="-285750">
                        <a:buFontTx/>
                        <a:buChar char="-"/>
                      </a:pPr>
                      <a:r>
                        <a:rPr lang="en-US"/>
                        <a:t>paragraphs to show change in time, place or topic</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describe characters and settings using:</a:t>
                      </a:r>
                    </a:p>
                    <a:p>
                      <a:pPr marL="285750" indent="-285750">
                        <a:buFontTx/>
                        <a:buChar char="-"/>
                      </a:pPr>
                      <a:r>
                        <a:rPr lang="en-US"/>
                        <a:t>The five senses</a:t>
                      </a:r>
                    </a:p>
                    <a:p>
                      <a:pPr marL="285750" indent="-285750">
                        <a:buFontTx/>
                        <a:buChar char="-"/>
                      </a:pPr>
                      <a:r>
                        <a:rPr lang="en-US"/>
                        <a:t>Expanded noun phrases and adverbials</a:t>
                      </a:r>
                    </a:p>
                    <a:p>
                      <a:pPr marL="285750" indent="-285750">
                        <a:buFontTx/>
                        <a:buChar char="-"/>
                      </a:pPr>
                      <a:r>
                        <a:rPr lang="en-US"/>
                        <a:t>Powerful verbs and adjectives</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298806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a:solidFill>
                  <a:prstClr val="black"/>
                </a:solidFill>
                <a:latin typeface="Arial" panose="020B0604020202020204" pitchFamily="34" charset="0"/>
                <a:cs typeface="Arial" panose="020B0604020202020204" pitchFamily="34" charset="0"/>
              </a:rPr>
              <a:t>Y3 writing to inform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Recount in role (letter)</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Meerkat Mail by Emily </a:t>
            </a:r>
            <a:r>
              <a:rPr kumimoji="0" lang="en-US" sz="35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Gravett</a:t>
            </a: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362" name="Picture 2" descr="Meerkat Mail : Gravett, Emily, Gravett, Emily: Amazon.co.uk: Books">
            <a:extLst>
              <a:ext uri="{FF2B5EF4-FFF2-40B4-BE49-F238E27FC236}">
                <a16:creationId xmlns:a16="http://schemas.microsoft.com/office/drawing/2014/main" id="{64BC6E95-4E95-4543-B89F-CCF71887B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7" y="2152650"/>
            <a:ext cx="3557225" cy="284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537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3883603168"/>
              </p:ext>
            </p:extLst>
          </p:nvPr>
        </p:nvGraphicFramePr>
        <p:xfrm>
          <a:off x="391886" y="719666"/>
          <a:ext cx="11424063" cy="53543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Y3 WRITING TO INFORM</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how to identify and write states of being verbs</a:t>
                      </a:r>
                    </a:p>
                    <a:p>
                      <a:endParaRPr lang="en-US" sz="1500"/>
                    </a:p>
                    <a:p>
                      <a:r>
                        <a:rPr lang="en-US" sz="1500"/>
                        <a:t>I can write expanded noun phrases</a:t>
                      </a:r>
                    </a:p>
                    <a:p>
                      <a:endParaRPr lang="en-US" sz="1500"/>
                    </a:p>
                    <a:p>
                      <a:r>
                        <a:rPr lang="en-US" sz="1500"/>
                        <a:t>I can write action verbs in the simple past and present tense</a:t>
                      </a:r>
                    </a:p>
                    <a:p>
                      <a:endParaRPr lang="en-US" sz="1500"/>
                    </a:p>
                    <a:p>
                      <a:r>
                        <a:rPr lang="en-US" sz="1500"/>
                        <a:t>I can join phrases and clauses using because </a:t>
                      </a:r>
                    </a:p>
                    <a:p>
                      <a:endParaRPr lang="en-US" sz="1500"/>
                    </a:p>
                    <a:p>
                      <a:r>
                        <a:rPr lang="en-US" sz="1500"/>
                        <a:t>I can identify informal language</a:t>
                      </a:r>
                    </a:p>
                    <a:p>
                      <a:endParaRPr lang="en-US" sz="1500"/>
                    </a:p>
                    <a:p>
                      <a:endParaRPr lang="en-US" sz="1500"/>
                    </a:p>
                  </a:txBody>
                  <a:tcPr>
                    <a:solidFill>
                      <a:schemeClr val="accent4">
                        <a:lumMod val="20000"/>
                        <a:lumOff val="80000"/>
                      </a:schemeClr>
                    </a:solidFill>
                  </a:tcPr>
                </a:tc>
                <a:tc>
                  <a:txBody>
                    <a:bodyPr/>
                    <a:lstStyle/>
                    <a:p>
                      <a:endParaRPr lang="en-US" sz="1500"/>
                    </a:p>
                    <a:p>
                      <a:r>
                        <a:rPr lang="en-US" sz="1500"/>
                        <a:t>I know how to use adverbs of time place and manner</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can punctuate sentences correctly with  CLs, FS, question and exclamation marks</a:t>
                      </a:r>
                    </a:p>
                    <a:p>
                      <a:endParaRPr lang="en-US" sz="1500"/>
                    </a:p>
                    <a:p>
                      <a:r>
                        <a:rPr lang="en-US" sz="1500"/>
                        <a:t>I can write simple and compound factual sentences</a:t>
                      </a:r>
                    </a:p>
                    <a:p>
                      <a:endParaRPr lang="en-US" sz="1500"/>
                    </a:p>
                    <a:p>
                      <a:r>
                        <a:rPr lang="en-US" sz="1500"/>
                        <a:t>I can write expanded noun phrases for specification</a:t>
                      </a:r>
                    </a:p>
                  </a:txBody>
                  <a:tcPr>
                    <a:solidFill>
                      <a:schemeClr val="accent4">
                        <a:lumMod val="20000"/>
                        <a:lumOff val="80000"/>
                      </a:schemeClr>
                    </a:solidFill>
                  </a:tcPr>
                </a:tc>
                <a:tc>
                  <a:txBody>
                    <a:bodyPr/>
                    <a:lstStyle/>
                    <a:p>
                      <a:endParaRPr lang="en-US" sz="1500"/>
                    </a:p>
                    <a:p>
                      <a:r>
                        <a:rPr lang="en-US" sz="1500"/>
                        <a:t>I can write action verbs in the past perfect tense</a:t>
                      </a:r>
                    </a:p>
                    <a:p>
                      <a:endParaRPr lang="en-US" sz="1500"/>
                    </a:p>
                    <a:p>
                      <a:r>
                        <a:rPr lang="en-US" sz="1500" b="0" u="none"/>
                        <a:t>I know how to follow states of being verbs with adjectives</a:t>
                      </a:r>
                    </a:p>
                    <a:p>
                      <a:endParaRPr lang="en-US" sz="1500" b="0" u="none"/>
                    </a:p>
                    <a:p>
                      <a:r>
                        <a:rPr lang="en-US" sz="1500" b="0" u="none"/>
                        <a:t>I know how to identify and write personal pronouns as subjects and objects</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can punctuate sentences correctly with  CLs, FS, question and exclamation marks</a:t>
                      </a:r>
                    </a:p>
                    <a:p>
                      <a:endParaRPr lang="en-US" sz="150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 that will be built upon in each of these phases and retrieval practice should take place before the related objective is covered in Y3. E.g. retrieval practice around writing action verbs in the simple past and present should be completed before the objective ‘I can write action verbs in the past perfect’ is taught.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185821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2197105353"/>
              </p:ext>
            </p:extLst>
          </p:nvPr>
        </p:nvGraphicFramePr>
        <p:xfrm>
          <a:off x="347134" y="505034"/>
          <a:ext cx="11497731" cy="584454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00328">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a:t>
                      </a:r>
                    </a:p>
                    <a:p>
                      <a:r>
                        <a:rPr lang="en-GB" sz="1300" b="0" i="0" kern="1200">
                          <a:solidFill>
                            <a:schemeClr val="dk1"/>
                          </a:solidFill>
                          <a:effectLst/>
                          <a:latin typeface="+mn-lt"/>
                          <a:ea typeface="+mn-ea"/>
                          <a:cs typeface="+mn-cs"/>
                        </a:rPr>
                        <a:t>I can draw inferences about events using clues in the text</a:t>
                      </a:r>
                    </a:p>
                    <a:p>
                      <a:r>
                        <a:rPr lang="en-GB" sz="1300" b="0" i="0" kern="1200">
                          <a:solidFill>
                            <a:schemeClr val="dk1"/>
                          </a:solidFill>
                          <a:effectLst/>
                          <a:latin typeface="+mn-lt"/>
                          <a:ea typeface="+mn-ea"/>
                          <a:cs typeface="+mn-cs"/>
                        </a:rPr>
                        <a:t>I can make predictions about events in the text</a:t>
                      </a:r>
                      <a:endParaRPr lang="en-US" sz="1300"/>
                    </a:p>
                  </a:txBody>
                  <a:tcPr>
                    <a:solidFill>
                      <a:schemeClr val="accent5">
                        <a:lumMod val="20000"/>
                        <a:lumOff val="80000"/>
                      </a:schemeClr>
                    </a:solidFill>
                  </a:tcPr>
                </a:tc>
                <a:tc>
                  <a:txBody>
                    <a:bodyPr/>
                    <a:lstStyle/>
                    <a:p>
                      <a:r>
                        <a:rPr lang="en-US" sz="1300" b="1" u="sng"/>
                        <a:t>As a writer:</a:t>
                      </a:r>
                    </a:p>
                    <a:p>
                      <a:r>
                        <a:rPr lang="en-US" sz="1300" b="0" u="none"/>
                        <a:t>I can follow states of being verbs with adjectives</a:t>
                      </a:r>
                    </a:p>
                    <a:p>
                      <a:r>
                        <a:rPr lang="en-US" sz="1300" b="0" u="none"/>
                        <a:t>I can identify and write personal pronouns as subjects and objects</a:t>
                      </a:r>
                    </a:p>
                    <a:p>
                      <a:r>
                        <a:rPr lang="en-US" sz="1300" b="0" u="none"/>
                        <a:t>I can write action verbs in the past perfect tense</a:t>
                      </a:r>
                    </a:p>
                    <a:p>
                      <a:r>
                        <a:rPr lang="en-US" sz="1300" b="0" u="none"/>
                        <a:t>I can use adverbs of time, place and manner</a:t>
                      </a:r>
                    </a:p>
                  </a:txBody>
                  <a:tcPr>
                    <a:solidFill>
                      <a:schemeClr val="accent5">
                        <a:lumMod val="20000"/>
                        <a:lumOff val="80000"/>
                      </a:schemeClr>
                    </a:solidFill>
                  </a:tcPr>
                </a:tc>
                <a:tc>
                  <a:txBody>
                    <a:bodyPr/>
                    <a:lstStyle/>
                    <a:p>
                      <a:r>
                        <a:rPr lang="en-US" sz="1300" b="1" u="sng"/>
                        <a:t>As a writer:</a:t>
                      </a:r>
                    </a:p>
                    <a:p>
                      <a:r>
                        <a:rPr lang="en-US" sz="1300" b="0" u="none"/>
                        <a:t>I can follow states of being verbs with adjectives</a:t>
                      </a:r>
                    </a:p>
                    <a:p>
                      <a:r>
                        <a:rPr lang="en-US" sz="1300" b="0" u="none"/>
                        <a:t>I can identify and write personal pronouns as subjects and objects</a:t>
                      </a:r>
                    </a:p>
                    <a:p>
                      <a:r>
                        <a:rPr lang="en-US" sz="1300" b="0" u="none"/>
                        <a:t>I can write action verbs in the past perfect tense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adverbs of time, place and manner</a:t>
                      </a:r>
                    </a:p>
                    <a:p>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1222582">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the text through thought tracking the main characters</a:t>
                      </a:r>
                    </a:p>
                    <a:p>
                      <a:pPr rtl="0" fontAlgn="base"/>
                      <a:r>
                        <a:rPr lang="en-GB" sz="1300" b="0" i="0" kern="1200">
                          <a:solidFill>
                            <a:schemeClr val="dk1"/>
                          </a:solidFill>
                          <a:effectLst/>
                          <a:latin typeface="+mn-lt"/>
                          <a:ea typeface="+mn-ea"/>
                          <a:cs typeface="+mn-cs"/>
                        </a:rPr>
                        <a:t>I can ask questions to improve my understanding</a:t>
                      </a:r>
                    </a:p>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collect </a:t>
                      </a:r>
                      <a:r>
                        <a:rPr lang="en-GB" sz="1300"/>
                        <a:t>and use new and ambitious 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a:t>I can collect examples of informal language</a:t>
                      </a:r>
                    </a:p>
                    <a:p>
                      <a:endParaRPr lang="en-GB" sz="1300" b="0" i="0" kern="1200">
                        <a:solidFill>
                          <a:schemeClr val="dk1"/>
                        </a:solidFill>
                        <a:effectLst/>
                        <a:latin typeface="+mn-lt"/>
                        <a:ea typeface="+mn-ea"/>
                        <a:cs typeface="+mn-cs"/>
                      </a:endParaRPr>
                    </a:p>
                    <a:p>
                      <a:endParaRPr lang="en-US" sz="1300"/>
                    </a:p>
                  </a:txBody>
                  <a:tcPr>
                    <a:solidFill>
                      <a:schemeClr val="accent5">
                        <a:lumMod val="20000"/>
                        <a:lumOff val="80000"/>
                      </a:schemeClr>
                    </a:solidFill>
                  </a:tcPr>
                </a:tc>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b="0" u="none"/>
                        <a:t>I can work in a pair to generate ideas for writing</a:t>
                      </a:r>
                    </a:p>
                    <a:p>
                      <a:r>
                        <a:rPr lang="en-US" sz="1300" b="0" u="none"/>
                        <a:t>I can compose and rehearse sentences orally</a:t>
                      </a:r>
                    </a:p>
                    <a:p>
                      <a:r>
                        <a:rPr lang="en-US" sz="1300" b="0" u="none"/>
                        <a:t>I can sustain talk of up to 5 sentences with or without notes</a:t>
                      </a:r>
                    </a:p>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express my viewpoint as an opinion</a:t>
                      </a:r>
                    </a:p>
                    <a:p>
                      <a:r>
                        <a:rPr lang="en-US" sz="1300"/>
                        <a:t>I can write expanded noun phrases for specification</a:t>
                      </a:r>
                    </a:p>
                    <a:p>
                      <a:r>
                        <a:rPr lang="en-US" sz="1300"/>
                        <a:t>I can write simple and compound sentences to form paragraphs</a:t>
                      </a:r>
                    </a:p>
                    <a:p>
                      <a:endParaRPr lang="en-US" sz="1300"/>
                    </a:p>
                    <a:p>
                      <a:pPr algn="ctr"/>
                      <a:r>
                        <a:rPr lang="en-US" sz="1300" b="1" u="sng"/>
                        <a:t>SHORT WRITING OPPORTUNITIES</a:t>
                      </a:r>
                    </a:p>
                    <a:p>
                      <a:pPr algn="ctr"/>
                      <a:endParaRPr lang="en-US" sz="1300" b="1" u="sng"/>
                    </a:p>
                    <a:p>
                      <a:pPr marL="285750" indent="-285750" algn="ctr">
                        <a:buFont typeface="Wingdings" pitchFamily="2" charset="2"/>
                        <a:buChar char="ü"/>
                      </a:pPr>
                      <a:r>
                        <a:rPr lang="en-US" sz="1300" b="0" u="none"/>
                        <a:t>A variety of postcards at different points in the text</a:t>
                      </a:r>
                    </a:p>
                    <a:p>
                      <a:endParaRPr lang="en-US" sz="1300"/>
                    </a:p>
                  </a:txBody>
                  <a:tcPr>
                    <a:solidFill>
                      <a:schemeClr val="accent5">
                        <a:lumMod val="20000"/>
                        <a:lumOff val="80000"/>
                      </a:schemeClr>
                    </a:solidFill>
                  </a:tcPr>
                </a:tc>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a:t>I can retell events orally</a:t>
                      </a:r>
                    </a:p>
                    <a:p>
                      <a:r>
                        <a:rPr lang="en-US" sz="1300" b="1" u="sng"/>
                        <a:t>As a writer:</a:t>
                      </a:r>
                    </a:p>
                    <a:p>
                      <a:r>
                        <a:rPr lang="en-US" sz="1300"/>
                        <a:t>I can write longer paragraphs that combine to make a letter</a:t>
                      </a:r>
                    </a:p>
                    <a:p>
                      <a:r>
                        <a:rPr lang="en-US" sz="1300"/>
                        <a:t>I can write an introduction using a question</a:t>
                      </a:r>
                    </a:p>
                    <a:p>
                      <a:r>
                        <a:rPr lang="en-US" sz="1300"/>
                        <a:t>I can write a conclusion including encouragement</a:t>
                      </a:r>
                    </a:p>
                    <a:p>
                      <a:r>
                        <a:rPr lang="en-US" sz="1300"/>
                        <a:t>I can use some features of informal language</a:t>
                      </a:r>
                    </a:p>
                    <a:p>
                      <a:r>
                        <a:rPr lang="en-US" sz="1300"/>
                        <a:t>I can use the features of the text type appropriately</a:t>
                      </a:r>
                    </a:p>
                    <a:p>
                      <a:r>
                        <a:rPr lang="en-US" sz="1300"/>
                        <a:t>I can express my viewpoint as an opinion</a:t>
                      </a:r>
                    </a:p>
                    <a:p>
                      <a:r>
                        <a:rPr lang="en-US" sz="1300"/>
                        <a:t>I can plan a non-fiction text using a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a checklist to edit my own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male changes to my work based on feedback</a:t>
                      </a:r>
                    </a:p>
                    <a:p>
                      <a:pPr algn="ctr"/>
                      <a:r>
                        <a:rPr lang="en-US" sz="1300" b="1" u="sng"/>
                        <a:t>OUTCOME</a:t>
                      </a:r>
                    </a:p>
                    <a:p>
                      <a:pPr marL="285750" indent="-285750" algn="ctr">
                        <a:buFont typeface="Wingdings" pitchFamily="2" charset="2"/>
                        <a:buChar char="ü"/>
                      </a:pPr>
                      <a:r>
                        <a:rPr lang="en-US" sz="1300" b="0" u="none"/>
                        <a:t>A letter in role as Sunny telling his family about his adventures</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55585" y="27980"/>
            <a:ext cx="10776030"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Y3 AUTUMN </a:t>
            </a:r>
            <a:r>
              <a:rPr lang="en-US" sz="2500">
                <a:solidFill>
                  <a:prstClr val="black"/>
                </a:solidFill>
                <a:latin typeface="Calibri" panose="020F0502020204030204"/>
              </a:rPr>
              <a:t>WRITING TO INFORM RECOUNT</a:t>
            </a:r>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4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1174931224"/>
              </p:ext>
            </p:extLst>
          </p:nvPr>
        </p:nvGraphicFramePr>
        <p:xfrm>
          <a:off x="2032000" y="824964"/>
          <a:ext cx="8128000" cy="24942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Postcard 1</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write correctly punctuated simple and compound sentences (CL, FS, ?, !, commas in lists) </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use expanded noun phrases to give more information</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personal pronouns as subjects and objects</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adverbs of time, place and manner</a:t>
                      </a:r>
                    </a:p>
                  </a:txBody>
                  <a:tcPr/>
                </a:tc>
                <a:tc>
                  <a:txBody>
                    <a:bodyPr/>
                    <a:lstStyle/>
                    <a:p>
                      <a:endParaRPr lang="en-US"/>
                    </a:p>
                  </a:txBody>
                  <a:tcPr/>
                </a:tc>
                <a:extLst>
                  <a:ext uri="{0D108BD9-81ED-4DB2-BD59-A6C34878D82A}">
                    <a16:rowId xmlns:a16="http://schemas.microsoft.com/office/drawing/2014/main" val="3532708808"/>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96829061"/>
              </p:ext>
            </p:extLst>
          </p:nvPr>
        </p:nvGraphicFramePr>
        <p:xfrm>
          <a:off x="2031999" y="3889469"/>
          <a:ext cx="8128000" cy="24942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Postcard 2</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write correctly punctuated simple and compound sentences (CL, FS, ?, !, commas in lists) </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write action verbs in the simple and perfect past tense</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states of being verbs with adjectives to express my opinion</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informal language </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57108" y="113163"/>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1792537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1163061642"/>
              </p:ext>
            </p:extLst>
          </p:nvPr>
        </p:nvGraphicFramePr>
        <p:xfrm>
          <a:off x="2041645" y="1887049"/>
          <a:ext cx="8128000" cy="375920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Letter in role as Sunny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write a series of correctly punctuated simple and compound sentences (CL, FS, ?, !, commas in lists) to make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structure my letter with:</a:t>
                      </a:r>
                    </a:p>
                    <a:p>
                      <a:pPr marL="285750" indent="-285750">
                        <a:buFontTx/>
                        <a:buChar char="-"/>
                      </a:pPr>
                      <a:r>
                        <a:rPr lang="en-US"/>
                        <a:t>An introduction, main section and conclusion</a:t>
                      </a:r>
                    </a:p>
                    <a:p>
                      <a:pPr marL="285750" indent="-285750">
                        <a:buFontTx/>
                        <a:buChar char="-"/>
                      </a:pPr>
                      <a:r>
                        <a:rPr lang="en-US"/>
                        <a:t>Extended, longer paragraphs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the features of a letter by:</a:t>
                      </a:r>
                    </a:p>
                    <a:p>
                      <a:pPr marL="285750" indent="-285750">
                        <a:buFontTx/>
                        <a:buChar char="-"/>
                      </a:pPr>
                      <a:r>
                        <a:rPr lang="en-US"/>
                        <a:t>Writing in the 1</a:t>
                      </a:r>
                      <a:r>
                        <a:rPr lang="en-US" baseline="30000"/>
                        <a:t>st</a:t>
                      </a:r>
                      <a:r>
                        <a:rPr lang="en-US"/>
                        <a:t> person, past tense</a:t>
                      </a:r>
                    </a:p>
                    <a:p>
                      <a:pPr marL="285750" indent="-285750">
                        <a:buFontTx/>
                        <a:buChar char="-"/>
                      </a:pPr>
                      <a:r>
                        <a:rPr lang="en-US"/>
                        <a:t>Using informal language</a:t>
                      </a:r>
                    </a:p>
                    <a:p>
                      <a:pPr marL="285750" indent="-285750">
                        <a:buFontTx/>
                        <a:buChar char="-"/>
                      </a:pPr>
                      <a:r>
                        <a:rPr lang="en-US"/>
                        <a:t>Using expanded noun phrases to give extra information</a:t>
                      </a:r>
                    </a:p>
                    <a:p>
                      <a:pPr marL="285750" indent="-285750">
                        <a:buFontTx/>
                        <a:buChar char="-"/>
                      </a:pPr>
                      <a:r>
                        <a:rPr lang="en-US"/>
                        <a:t>Using adverbs of time, place and manner</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230803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a:solidFill>
                  <a:prstClr val="black"/>
                </a:solidFill>
                <a:latin typeface="Arial" panose="020B0604020202020204" pitchFamily="34" charset="0"/>
                <a:cs typeface="Arial" panose="020B0604020202020204" pitchFamily="34" charset="0"/>
              </a:rPr>
              <a:t>Y4 writing to entertain narrative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Short Story based on settings, plot and characters of familiar story</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The Last Bear by Hannah Gold</a:t>
            </a:r>
          </a:p>
        </p:txBody>
      </p:sp>
      <p:sp>
        <p:nvSpPr>
          <p:cNvPr id="6" name="Rectangle 4">
            <a:extLst>
              <a:ext uri="{FF2B5EF4-FFF2-40B4-BE49-F238E27FC236}">
                <a16:creationId xmlns:a16="http://schemas.microsoft.com/office/drawing/2014/main" id="{90ECB9A6-6AEE-114A-83F5-2B25408EBAAD}"/>
              </a:ext>
            </a:extLst>
          </p:cNvPr>
          <p:cNvSpPr>
            <a:spLocks noChangeArrowheads="1"/>
          </p:cNvSpPr>
          <p:nvPr/>
        </p:nvSpPr>
        <p:spPr bwMode="auto">
          <a:xfrm>
            <a:off x="428625" y="942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17">
            <a:extLst>
              <a:ext uri="{FF2B5EF4-FFF2-40B4-BE49-F238E27FC236}">
                <a16:creationId xmlns:a16="http://schemas.microsoft.com/office/drawing/2014/main" id="{2578199B-98AB-9E4A-B5ED-67F76B416A0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63961" y="1767192"/>
            <a:ext cx="3311448" cy="448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3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3356591959"/>
              </p:ext>
            </p:extLst>
          </p:nvPr>
        </p:nvGraphicFramePr>
        <p:xfrm>
          <a:off x="391886" y="719666"/>
          <a:ext cx="11424063" cy="53543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Y4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the function of nouns and adjectives</a:t>
                      </a:r>
                    </a:p>
                    <a:p>
                      <a:endParaRPr lang="en-US" sz="1500"/>
                    </a:p>
                    <a:p>
                      <a:r>
                        <a:rPr lang="en-US" sz="1500"/>
                        <a:t>I know how to use inverted commas to punctuate dialogue</a:t>
                      </a:r>
                    </a:p>
                    <a:p>
                      <a:endParaRPr lang="en-US" sz="1500"/>
                    </a:p>
                    <a:p>
                      <a:r>
                        <a:rPr lang="en-US" sz="1500"/>
                        <a:t>I know hot to write correctly punctuated simple and compound sentences </a:t>
                      </a:r>
                    </a:p>
                    <a:p>
                      <a:endParaRPr lang="en-US" sz="1500"/>
                    </a:p>
                    <a:p>
                      <a:r>
                        <a:rPr lang="en-US" sz="1500"/>
                        <a:t>I know how to join phrases and clauses using because</a:t>
                      </a:r>
                    </a:p>
                    <a:p>
                      <a:endParaRPr lang="en-US" sz="1500"/>
                    </a:p>
                    <a:p>
                      <a:r>
                        <a:rPr lang="en-US" sz="1500"/>
                        <a:t>I know how to use fronted adverbials</a:t>
                      </a:r>
                    </a:p>
                    <a:p>
                      <a:endParaRPr lang="en-US" sz="1500"/>
                    </a:p>
                    <a:p>
                      <a:endParaRPr lang="en-US" sz="1500"/>
                    </a:p>
                  </a:txBody>
                  <a:tcPr>
                    <a:solidFill>
                      <a:schemeClr val="accent4">
                        <a:lumMod val="20000"/>
                        <a:lumOff val="80000"/>
                      </a:schemeClr>
                    </a:solidFill>
                  </a:tcPr>
                </a:tc>
                <a:tc>
                  <a:txBody>
                    <a:bodyPr/>
                    <a:lstStyle/>
                    <a:p>
                      <a:endParaRPr lang="en-US" sz="1500"/>
                    </a:p>
                    <a:p>
                      <a:r>
                        <a:rPr lang="en-US" sz="1500"/>
                        <a:t>I know how to write in the simple past tense</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how to write sentences including adverbs of time, place and manner</a:t>
                      </a:r>
                    </a:p>
                    <a:p>
                      <a:endParaRPr lang="en-US" sz="1500"/>
                    </a:p>
                    <a:p>
                      <a:r>
                        <a:rPr lang="en-US" sz="1500"/>
                        <a:t>I know how to use full speech punctuation</a:t>
                      </a:r>
                    </a:p>
                    <a:p>
                      <a:endParaRPr lang="en-US" sz="1500"/>
                    </a:p>
                    <a:p>
                      <a:r>
                        <a:rPr lang="en-US" sz="1500"/>
                        <a:t>I know how to join phrases and clauses with because, if, although</a:t>
                      </a:r>
                    </a:p>
                    <a:p>
                      <a:endParaRPr lang="en-US" sz="1500"/>
                    </a:p>
                    <a:p>
                      <a:r>
                        <a:rPr lang="en-US" sz="1500"/>
                        <a:t>I know how to write extended similes</a:t>
                      </a:r>
                    </a:p>
                  </a:txBody>
                  <a:tcPr>
                    <a:solidFill>
                      <a:schemeClr val="accent4">
                        <a:lumMod val="20000"/>
                        <a:lumOff val="80000"/>
                      </a:schemeClr>
                    </a:solidFill>
                  </a:tcPr>
                </a:tc>
                <a:tc>
                  <a:txBody>
                    <a:bodyPr/>
                    <a:lstStyle/>
                    <a:p>
                      <a:endParaRPr lang="en-US" sz="1500"/>
                    </a:p>
                    <a:p>
                      <a:r>
                        <a:rPr lang="en-US" sz="1500"/>
                        <a:t>I know how to write sentences beginning with –</a:t>
                      </a:r>
                      <a:r>
                        <a:rPr lang="en-US" sz="1500" err="1"/>
                        <a:t>ing</a:t>
                      </a:r>
                      <a:endParaRPr lang="en-US" sz="1500"/>
                    </a:p>
                    <a:p>
                      <a:endParaRPr lang="en-US" sz="1500"/>
                    </a:p>
                    <a:p>
                      <a:r>
                        <a:rPr lang="en-US" sz="1500"/>
                        <a:t>I know how to write sentences beginning with –ed</a:t>
                      </a:r>
                    </a:p>
                    <a:p>
                      <a:endParaRPr lang="en-US" sz="1500"/>
                    </a:p>
                    <a:p>
                      <a:r>
                        <a:rPr lang="en-US" sz="1500"/>
                        <a:t>I know how to vary the position of the speaker in dialogue</a:t>
                      </a:r>
                    </a:p>
                    <a:p>
                      <a:endParaRPr lang="en-US" sz="1500"/>
                    </a:p>
                    <a:p>
                      <a:r>
                        <a:rPr lang="en-US" sz="1500"/>
                        <a:t>I know how to use expanded noun phrases, adverbials and adjectives for description</a:t>
                      </a:r>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 that will be built upon in each of these phases and retrieval practice should take place before the related objective is covered in Y4. E.g. Retrieval work around simple and compound sentences should be completed before the objective ‘I know what a complex sentence is’.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3802897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290229089"/>
              </p:ext>
            </p:extLst>
          </p:nvPr>
        </p:nvGraphicFramePr>
        <p:xfrm>
          <a:off x="347134" y="505034"/>
          <a:ext cx="11497731" cy="564642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a:t>
                      </a:r>
                    </a:p>
                    <a:p>
                      <a:r>
                        <a:rPr lang="en-GB" sz="1300" b="0" i="0" kern="1200">
                          <a:solidFill>
                            <a:schemeClr val="dk1"/>
                          </a:solidFill>
                          <a:effectLst/>
                          <a:latin typeface="+mn-lt"/>
                          <a:ea typeface="+mn-ea"/>
                          <a:cs typeface="+mn-cs"/>
                        </a:rPr>
                        <a:t>I can retell stories, giving the main points in sequence</a:t>
                      </a:r>
                    </a:p>
                    <a:p>
                      <a:r>
                        <a:rPr lang="en-GB" sz="1300" b="0" i="0" kern="1200">
                          <a:solidFill>
                            <a:schemeClr val="dk1"/>
                          </a:solidFill>
                          <a:effectLst/>
                          <a:latin typeface="+mn-lt"/>
                          <a:ea typeface="+mn-ea"/>
                          <a:cs typeface="+mn-cs"/>
                        </a:rPr>
                        <a:t>I can discuss the title, events and characters in a story</a:t>
                      </a:r>
                    </a:p>
                    <a:p>
                      <a:r>
                        <a:rPr lang="en-GB" sz="1300" b="0" i="0" kern="1200">
                          <a:solidFill>
                            <a:schemeClr val="dk1"/>
                          </a:solidFill>
                          <a:effectLst/>
                          <a:latin typeface="+mn-lt"/>
                          <a:ea typeface="+mn-ea"/>
                          <a:cs typeface="+mn-cs"/>
                        </a:rPr>
                        <a:t>I can make influences and predictions using clues</a:t>
                      </a:r>
                    </a:p>
                    <a:p>
                      <a:r>
                        <a:rPr lang="en-GB" sz="1300" b="0" i="0" kern="1200">
                          <a:solidFill>
                            <a:schemeClr val="dk1"/>
                          </a:solidFill>
                          <a:effectLst/>
                          <a:latin typeface="+mn-lt"/>
                          <a:ea typeface="+mn-ea"/>
                          <a:cs typeface="+mn-cs"/>
                        </a:rPr>
                        <a:t>I can clearly show my understanding of a story</a:t>
                      </a:r>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punctuate sentences using a capital and full stop</a:t>
                      </a:r>
                    </a:p>
                    <a:p>
                      <a:r>
                        <a:rPr lang="en-GB" sz="1300" b="0" i="0" kern="1200">
                          <a:solidFill>
                            <a:schemeClr val="dk1"/>
                          </a:solidFill>
                          <a:effectLst/>
                          <a:latin typeface="+mn-lt"/>
                          <a:ea typeface="+mn-ea"/>
                          <a:cs typeface="+mn-cs"/>
                        </a:rPr>
                        <a:t>I can use a capital letter for names of people and places</a:t>
                      </a:r>
                    </a:p>
                    <a:p>
                      <a:r>
                        <a:rPr lang="en-GB" sz="1300" b="0" i="0" kern="1200">
                          <a:solidFill>
                            <a:schemeClr val="dk1"/>
                          </a:solidFill>
                          <a:effectLst/>
                          <a:latin typeface="+mn-lt"/>
                          <a:ea typeface="+mn-ea"/>
                          <a:cs typeface="+mn-cs"/>
                        </a:rPr>
                        <a:t>I know the function of a verb</a:t>
                      </a:r>
                    </a:p>
                    <a:p>
                      <a:r>
                        <a:rPr lang="en-GB" sz="1300" b="0" i="0" kern="1200">
                          <a:solidFill>
                            <a:schemeClr val="dk1"/>
                          </a:solidFill>
                          <a:effectLst/>
                          <a:latin typeface="+mn-lt"/>
                          <a:ea typeface="+mn-ea"/>
                          <a:cs typeface="+mn-cs"/>
                        </a:rPr>
                        <a:t>I can identify the subject, verb and object in a sentence</a:t>
                      </a:r>
                    </a:p>
                    <a:p>
                      <a:r>
                        <a:rPr lang="en-GB" sz="1300" b="0" i="0" kern="1200">
                          <a:solidFill>
                            <a:schemeClr val="dk1"/>
                          </a:solidFill>
                          <a:effectLst/>
                          <a:latin typeface="+mn-lt"/>
                          <a:ea typeface="+mn-ea"/>
                          <a:cs typeface="+mn-cs"/>
                        </a:rPr>
                        <a:t>I can write action verbs in the simple present tense in the first person</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kern="1200">
                          <a:solidFill>
                            <a:schemeClr val="dk1"/>
                          </a:solidFill>
                          <a:effectLst/>
                          <a:latin typeface="+mn-lt"/>
                          <a:ea typeface="+mn-ea"/>
                          <a:cs typeface="+mn-cs"/>
                        </a:rPr>
                        <a:t>I can punctuate sentences using a capital and full stop</a:t>
                      </a:r>
                    </a:p>
                    <a:p>
                      <a:r>
                        <a:rPr lang="en-GB" sz="1300" b="0" i="0" kern="1200">
                          <a:solidFill>
                            <a:schemeClr val="dk1"/>
                          </a:solidFill>
                          <a:effectLst/>
                          <a:latin typeface="+mn-lt"/>
                          <a:ea typeface="+mn-ea"/>
                          <a:cs typeface="+mn-cs"/>
                        </a:rPr>
                        <a:t>I can use a capital letter for names of people and places</a:t>
                      </a:r>
                    </a:p>
                    <a:p>
                      <a:r>
                        <a:rPr lang="en-GB" sz="1300" b="0" i="0" kern="1200">
                          <a:solidFill>
                            <a:schemeClr val="dk1"/>
                          </a:solidFill>
                          <a:effectLst/>
                          <a:latin typeface="+mn-lt"/>
                          <a:ea typeface="+mn-ea"/>
                          <a:cs typeface="+mn-cs"/>
                        </a:rPr>
                        <a:t>I know the function of a verb</a:t>
                      </a:r>
                    </a:p>
                    <a:p>
                      <a:r>
                        <a:rPr lang="en-GB" sz="1300" b="0" i="0" kern="1200">
                          <a:solidFill>
                            <a:schemeClr val="dk1"/>
                          </a:solidFill>
                          <a:effectLst/>
                          <a:latin typeface="+mn-lt"/>
                          <a:ea typeface="+mn-ea"/>
                          <a:cs typeface="+mn-cs"/>
                        </a:rPr>
                        <a:t>I can identify the subject, verb and object in a sentence</a:t>
                      </a:r>
                    </a:p>
                    <a:p>
                      <a:r>
                        <a:rPr lang="en-GB" sz="1300" b="0" i="0" kern="1200">
                          <a:solidFill>
                            <a:schemeClr val="dk1"/>
                          </a:solidFill>
                          <a:effectLst/>
                          <a:latin typeface="+mn-lt"/>
                          <a:ea typeface="+mn-ea"/>
                          <a:cs typeface="+mn-cs"/>
                        </a:rPr>
                        <a:t>I can write action verbs in the simple present tense in the first person</a:t>
                      </a:r>
                      <a:endParaRPr lang="en-US" sz="1300"/>
                    </a:p>
                    <a:p>
                      <a:endParaRPr lang="en-US" sz="1300" b="1" u="sng"/>
                    </a:p>
                  </a:txBody>
                  <a:tcPr>
                    <a:solidFill>
                      <a:schemeClr val="accent5">
                        <a:lumMod val="20000"/>
                        <a:lumOff val="80000"/>
                      </a:schemeClr>
                    </a:solidFill>
                  </a:tcPr>
                </a:tc>
                <a:extLst>
                  <a:ext uri="{0D108BD9-81ED-4DB2-BD59-A6C34878D82A}">
                    <a16:rowId xmlns:a16="http://schemas.microsoft.com/office/drawing/2014/main" val="2699026580"/>
                  </a:ext>
                </a:extLst>
              </a:tr>
              <a:tr h="1439181">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the text through asking questions of the teacher in role</a:t>
                      </a:r>
                    </a:p>
                    <a:p>
                      <a:pPr rtl="0" fontAlgn="base"/>
                      <a:r>
                        <a:rPr lang="en-GB" sz="1300" b="0" i="0" kern="1200">
                          <a:solidFill>
                            <a:schemeClr val="dk1"/>
                          </a:solidFill>
                          <a:effectLst/>
                          <a:latin typeface="+mn-lt"/>
                          <a:ea typeface="+mn-ea"/>
                          <a:cs typeface="+mn-cs"/>
                        </a:rPr>
                        <a:t>I can listen to stories with attention and concentration</a:t>
                      </a:r>
                    </a:p>
                    <a:p>
                      <a:pPr rtl="0" fontAlgn="base"/>
                      <a:r>
                        <a:rPr lang="en-GB" sz="1300" b="0" i="0" kern="1200">
                          <a:solidFill>
                            <a:schemeClr val="dk1"/>
                          </a:solidFill>
                          <a:effectLst/>
                          <a:latin typeface="+mn-lt"/>
                          <a:ea typeface="+mn-ea"/>
                          <a:cs typeface="+mn-cs"/>
                        </a:rPr>
                        <a:t>I can participate in discussion about books that are read to me</a:t>
                      </a:r>
                    </a:p>
                    <a:p>
                      <a:pPr rtl="0" fontAlgn="base"/>
                      <a:endParaRPr lang="en-GB" sz="1300" b="0" i="0" kern="1200">
                        <a:solidFill>
                          <a:schemeClr val="dk1"/>
                        </a:solidFill>
                        <a:effectLst/>
                        <a:latin typeface="+mn-lt"/>
                        <a:ea typeface="+mn-ea"/>
                        <a:cs typeface="+mn-cs"/>
                      </a:endParaRPr>
                    </a:p>
                    <a:p>
                      <a:r>
                        <a:rPr lang="en-GB" sz="1300" b="1" u="sng"/>
                        <a:t>As a writer:</a:t>
                      </a:r>
                      <a:endParaRPr lang="en-GB" sz="1300" b="0" i="0" kern="1200">
                        <a:solidFill>
                          <a:schemeClr val="dk1"/>
                        </a:solidFill>
                        <a:effectLst/>
                        <a:latin typeface="+mn-lt"/>
                        <a:ea typeface="+mn-ea"/>
                        <a:cs typeface="+mn-cs"/>
                      </a:endParaRPr>
                    </a:p>
                    <a:p>
                      <a:r>
                        <a:rPr lang="en-US" sz="1300"/>
                        <a:t>I can describe a character’s appearance and actions</a:t>
                      </a:r>
                    </a:p>
                    <a:p>
                      <a:r>
                        <a:rPr lang="en-US" sz="1300"/>
                        <a:t>I can collect ambitious vocabulary to describe a character</a:t>
                      </a:r>
                    </a:p>
                  </a:txBody>
                  <a:tcPr>
                    <a:solidFill>
                      <a:schemeClr val="accent5">
                        <a:lumMod val="20000"/>
                        <a:lumOff val="80000"/>
                      </a:schemeClr>
                    </a:solidFill>
                  </a:tcPr>
                </a:tc>
                <a:tc>
                  <a:txBody>
                    <a:bodyPr/>
                    <a:lstStyle/>
                    <a:p>
                      <a:r>
                        <a:rPr lang="en-US" sz="1300" b="1" u="sng"/>
                        <a:t>As an orator:</a:t>
                      </a:r>
                    </a:p>
                    <a:p>
                      <a:r>
                        <a:rPr lang="en-US" sz="1300" b="0" u="none"/>
                        <a:t>I can work in a pair to generate ideas for writing</a:t>
                      </a:r>
                    </a:p>
                    <a:p>
                      <a:r>
                        <a:rPr lang="en-US" sz="1300" b="0" u="none"/>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through asking questions of the teacher in role</a:t>
                      </a:r>
                      <a:endParaRPr lang="en-US" sz="1300" b="0" u="none"/>
                    </a:p>
                    <a:p>
                      <a:r>
                        <a:rPr lang="en-US" sz="1300" b="1" u="sng"/>
                        <a:t>As a writer:</a:t>
                      </a:r>
                    </a:p>
                    <a:p>
                      <a:r>
                        <a:rPr lang="en-US" sz="1300" b="0" u="none"/>
                        <a:t>I can write simple sentences</a:t>
                      </a:r>
                    </a:p>
                    <a:p>
                      <a:endParaRPr lang="en-US" sz="1300" b="0" u="none"/>
                    </a:p>
                    <a:p>
                      <a:pPr algn="ctr"/>
                      <a:r>
                        <a:rPr lang="en-US" sz="1300" b="1" u="sng"/>
                        <a:t>SHORT WRITING OPPORTUNITIES</a:t>
                      </a:r>
                    </a:p>
                    <a:p>
                      <a:pPr algn="ctr"/>
                      <a:endParaRPr lang="en-US" sz="1300" b="1" u="sng"/>
                    </a:p>
                    <a:p>
                      <a:pPr marL="285750" indent="-285750" algn="ctr">
                        <a:buFont typeface="Wingdings" pitchFamily="2" charset="2"/>
                        <a:buChar char="ü"/>
                      </a:pPr>
                      <a:r>
                        <a:rPr lang="en-US" sz="1300" b="0" u="none"/>
                        <a:t>Sentences to describe the main characters actions</a:t>
                      </a:r>
                    </a:p>
                    <a:p>
                      <a:pPr marL="285750" indent="-285750" algn="ctr">
                        <a:buFont typeface="Wingdings" pitchFamily="2" charset="2"/>
                        <a:buChar char="ü"/>
                      </a:pPr>
                      <a:r>
                        <a:rPr lang="en-US" sz="1300" b="0" u="none"/>
                        <a:t>Sentences to re-tell the story of ‘The Proudest Blue’</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a:t>I can retell a story orally</a:t>
                      </a:r>
                    </a:p>
                    <a:p>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combine sentences to write a short paragraph</a:t>
                      </a:r>
                    </a:p>
                    <a:p>
                      <a:r>
                        <a:rPr lang="en-US" sz="1300"/>
                        <a:t>I can describe a character’s actions</a:t>
                      </a:r>
                    </a:p>
                    <a:p>
                      <a:r>
                        <a:rPr lang="en-US" sz="1300"/>
                        <a:t>I can talk about my ideas for writing</a:t>
                      </a:r>
                    </a:p>
                    <a:p>
                      <a:r>
                        <a:rPr lang="en-US" sz="1300"/>
                        <a:t>I can talk about how I can improve my writing</a:t>
                      </a:r>
                    </a:p>
                    <a:p>
                      <a:endParaRPr lang="en-US" sz="1300"/>
                    </a:p>
                    <a:p>
                      <a:pPr algn="ctr"/>
                      <a:r>
                        <a:rPr lang="en-US" sz="1300" b="1" u="sng"/>
                        <a:t>OUTCOME</a:t>
                      </a:r>
                    </a:p>
                    <a:p>
                      <a:pPr algn="ctr"/>
                      <a:endParaRPr lang="en-US" sz="1300" b="1" u="sng"/>
                    </a:p>
                    <a:p>
                      <a:pPr marL="285750" indent="-285750" algn="ctr">
                        <a:buFont typeface="Wingdings" pitchFamily="2" charset="2"/>
                        <a:buChar char="ü"/>
                      </a:pPr>
                      <a:r>
                        <a:rPr lang="en-US" sz="1300" b="0" u="none"/>
                        <a:t>Re-tell the story of ‘The Kindest Red’, changing the characters</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636608" y="27980"/>
            <a:ext cx="10718157"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Y1 AUTUMN WRITING TO ENTERTAIN NARRATIVE</a:t>
            </a:r>
          </a:p>
        </p:txBody>
      </p:sp>
    </p:spTree>
    <p:extLst>
      <p:ext uri="{BB962C8B-B14F-4D97-AF65-F5344CB8AC3E}">
        <p14:creationId xmlns:p14="http://schemas.microsoft.com/office/powerpoint/2010/main" val="2479139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125577531"/>
              </p:ext>
            </p:extLst>
          </p:nvPr>
        </p:nvGraphicFramePr>
        <p:xfrm>
          <a:off x="149400" y="560568"/>
          <a:ext cx="11893197" cy="6182360"/>
        </p:xfrm>
        <a:graphic>
          <a:graphicData uri="http://schemas.openxmlformats.org/drawingml/2006/table">
            <a:tbl>
              <a:tblPr firstRow="1" bandRow="1">
                <a:tableStyleId>{5C22544A-7EE6-4342-B048-85BDC9FD1C3A}</a:tableStyleId>
              </a:tblPr>
              <a:tblGrid>
                <a:gridCol w="3964399">
                  <a:extLst>
                    <a:ext uri="{9D8B030D-6E8A-4147-A177-3AD203B41FA5}">
                      <a16:colId xmlns:a16="http://schemas.microsoft.com/office/drawing/2014/main" val="2837274113"/>
                    </a:ext>
                  </a:extLst>
                </a:gridCol>
                <a:gridCol w="3964399">
                  <a:extLst>
                    <a:ext uri="{9D8B030D-6E8A-4147-A177-3AD203B41FA5}">
                      <a16:colId xmlns:a16="http://schemas.microsoft.com/office/drawing/2014/main" val="3838816154"/>
                    </a:ext>
                  </a:extLst>
                </a:gridCol>
                <a:gridCol w="3964399">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a:t>Reading</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reidentify words and phrases that capture the reader’s interest and am beginning to discuss their effect</a:t>
                      </a:r>
                    </a:p>
                    <a:p>
                      <a:r>
                        <a:rPr lang="en-GB" sz="1300" b="0" i="0" kern="1200">
                          <a:solidFill>
                            <a:schemeClr val="dk1"/>
                          </a:solidFill>
                          <a:effectLst/>
                          <a:latin typeface="+mn-lt"/>
                          <a:ea typeface="+mn-ea"/>
                          <a:cs typeface="+mn-cs"/>
                        </a:rPr>
                        <a:t>I can draw inferences about characters’ thoughts, feelings and motives using clues</a:t>
                      </a:r>
                    </a:p>
                    <a:p>
                      <a:r>
                        <a:rPr lang="en-GB" sz="1300" b="0" i="0" kern="1200">
                          <a:solidFill>
                            <a:schemeClr val="dk1"/>
                          </a:solidFill>
                          <a:effectLst/>
                          <a:latin typeface="+mn-lt"/>
                          <a:ea typeface="+mn-ea"/>
                          <a:cs typeface="+mn-cs"/>
                        </a:rPr>
                        <a:t>I can begin to justify my ideas with evidence from the text</a:t>
                      </a:r>
                    </a:p>
                    <a:p>
                      <a:r>
                        <a:rPr lang="en-GB" sz="1300" b="0" i="0" kern="1200">
                          <a:solidFill>
                            <a:schemeClr val="dk1"/>
                          </a:solidFill>
                          <a:effectLst/>
                          <a:latin typeface="+mn-lt"/>
                          <a:ea typeface="+mn-ea"/>
                          <a:cs typeface="+mn-cs"/>
                        </a:rPr>
                        <a:t>I can make predictions using details stated and clues in the text</a:t>
                      </a:r>
                    </a:p>
                    <a:p>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know how to form comparative/superlative adjectives</a:t>
                      </a:r>
                    </a:p>
                    <a:p>
                      <a:r>
                        <a:rPr lang="en-GB" sz="1300" b="0" i="0" kern="1200">
                          <a:solidFill>
                            <a:schemeClr val="dk1"/>
                          </a:solidFill>
                          <a:effectLst/>
                          <a:latin typeface="+mn-lt"/>
                          <a:ea typeface="+mn-ea"/>
                          <a:cs typeface="+mn-cs"/>
                        </a:rPr>
                        <a:t>I know what a complex sentence is</a:t>
                      </a:r>
                    </a:p>
                    <a:p>
                      <a:r>
                        <a:rPr lang="en-GB" sz="1300" b="0" i="0" kern="1200">
                          <a:solidFill>
                            <a:schemeClr val="dk1"/>
                          </a:solidFill>
                          <a:effectLst/>
                          <a:latin typeface="+mn-lt"/>
                          <a:ea typeface="+mn-ea"/>
                          <a:cs typeface="+mn-cs"/>
                        </a:rPr>
                        <a:t>I know what a subordinating conjunction is</a:t>
                      </a:r>
                    </a:p>
                    <a:p>
                      <a:r>
                        <a:rPr lang="en-GB" sz="1300" b="0" i="0" kern="1200">
                          <a:solidFill>
                            <a:schemeClr val="dk1"/>
                          </a:solidFill>
                          <a:effectLst/>
                          <a:latin typeface="+mn-lt"/>
                          <a:ea typeface="+mn-ea"/>
                          <a:cs typeface="+mn-cs"/>
                        </a:rPr>
                        <a:t>I know how to form a complex sentence (if, although)</a:t>
                      </a:r>
                    </a:p>
                    <a:p>
                      <a:r>
                        <a:rPr lang="en-GB" sz="1300" b="0" i="0" kern="1200">
                          <a:solidFill>
                            <a:schemeClr val="dk1"/>
                          </a:solidFill>
                          <a:effectLst/>
                          <a:latin typeface="+mn-lt"/>
                          <a:ea typeface="+mn-ea"/>
                          <a:cs typeface="+mn-cs"/>
                        </a:rPr>
                        <a:t>I know how to use full speech punctuation</a:t>
                      </a:r>
                    </a:p>
                    <a:p>
                      <a:r>
                        <a:rPr lang="en-GB" sz="1300" b="0" i="0" kern="1200">
                          <a:solidFill>
                            <a:schemeClr val="dk1"/>
                          </a:solidFill>
                          <a:effectLst/>
                          <a:latin typeface="+mn-lt"/>
                          <a:ea typeface="+mn-ea"/>
                          <a:cs typeface="+mn-cs"/>
                        </a:rPr>
                        <a:t>I know how to vary the position of the speaker</a:t>
                      </a:r>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know how to form comparative/superlative adjectives</a:t>
                      </a:r>
                    </a:p>
                    <a:p>
                      <a:r>
                        <a:rPr lang="en-GB" sz="1300" b="0" i="0" kern="1200">
                          <a:solidFill>
                            <a:schemeClr val="dk1"/>
                          </a:solidFill>
                          <a:effectLst/>
                          <a:latin typeface="+mn-lt"/>
                          <a:ea typeface="+mn-ea"/>
                          <a:cs typeface="+mn-cs"/>
                        </a:rPr>
                        <a:t>I know what a complex sentence is</a:t>
                      </a:r>
                    </a:p>
                    <a:p>
                      <a:r>
                        <a:rPr lang="en-GB" sz="1300" b="0" i="0" kern="1200">
                          <a:solidFill>
                            <a:schemeClr val="dk1"/>
                          </a:solidFill>
                          <a:effectLst/>
                          <a:latin typeface="+mn-lt"/>
                          <a:ea typeface="+mn-ea"/>
                          <a:cs typeface="+mn-cs"/>
                        </a:rPr>
                        <a:t>I know what a subordinating conjunction is</a:t>
                      </a:r>
                    </a:p>
                    <a:p>
                      <a:r>
                        <a:rPr lang="en-GB" sz="1300" b="0" i="0" kern="1200">
                          <a:solidFill>
                            <a:schemeClr val="dk1"/>
                          </a:solidFill>
                          <a:effectLst/>
                          <a:latin typeface="+mn-lt"/>
                          <a:ea typeface="+mn-ea"/>
                          <a:cs typeface="+mn-cs"/>
                        </a:rPr>
                        <a:t>I know how to form a complex sentence (if, although)</a:t>
                      </a:r>
                    </a:p>
                    <a:p>
                      <a:r>
                        <a:rPr lang="en-GB" sz="1300" b="0" i="0" kern="1200">
                          <a:solidFill>
                            <a:schemeClr val="dk1"/>
                          </a:solidFill>
                          <a:effectLst/>
                          <a:latin typeface="+mn-lt"/>
                          <a:ea typeface="+mn-ea"/>
                          <a:cs typeface="+mn-cs"/>
                        </a:rPr>
                        <a:t>I know how to use full speech punctuation</a:t>
                      </a:r>
                    </a:p>
                    <a:p>
                      <a:r>
                        <a:rPr lang="en-GB" sz="1300" b="0" i="0" kern="1200">
                          <a:solidFill>
                            <a:schemeClr val="dk1"/>
                          </a:solidFill>
                          <a:effectLst/>
                          <a:latin typeface="+mn-lt"/>
                          <a:ea typeface="+mn-ea"/>
                          <a:cs typeface="+mn-cs"/>
                        </a:rPr>
                        <a:t>I know how to vary the position of the speaker</a:t>
                      </a:r>
                      <a:endParaRPr lang="en-US" sz="1300"/>
                    </a:p>
                  </a:txBody>
                  <a:tcPr>
                    <a:solidFill>
                      <a:schemeClr val="accent5">
                        <a:lumMod val="20000"/>
                        <a:lumOff val="80000"/>
                      </a:schemeClr>
                    </a:solidFill>
                  </a:tcPr>
                </a:tc>
                <a:extLst>
                  <a:ext uri="{0D108BD9-81ED-4DB2-BD59-A6C34878D82A}">
                    <a16:rowId xmlns:a16="http://schemas.microsoft.com/office/drawing/2014/main" val="2699026580"/>
                  </a:ext>
                </a:extLst>
              </a:tr>
              <a:tr h="2056130">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the text through role playing different scenes</a:t>
                      </a:r>
                    </a:p>
                    <a:p>
                      <a:pPr rtl="0" fontAlgn="base"/>
                      <a:r>
                        <a:rPr lang="en-GB" sz="1300" b="0" i="0" kern="1200">
                          <a:solidFill>
                            <a:schemeClr val="dk1"/>
                          </a:solidFill>
                          <a:effectLst/>
                          <a:latin typeface="+mn-lt"/>
                          <a:ea typeface="+mn-ea"/>
                          <a:cs typeface="+mn-cs"/>
                        </a:rPr>
                        <a:t>I can ask questions to improve my understanding</a:t>
                      </a:r>
                    </a:p>
                    <a:p>
                      <a:r>
                        <a:rPr lang="en-GB" sz="1300" b="1" u="sng"/>
                        <a:t>Writing skills</a:t>
                      </a:r>
                      <a:endParaRPr lang="en-GB" sz="13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ambitious adjectives, verbs and adverbs to create an effect</a:t>
                      </a:r>
                    </a:p>
                    <a:p>
                      <a:endParaRPr lang="en-US" sz="1300"/>
                    </a:p>
                  </a:txBody>
                  <a:tcPr>
                    <a:solidFill>
                      <a:schemeClr val="accent5">
                        <a:lumMod val="20000"/>
                        <a:lumOff val="80000"/>
                      </a:schemeClr>
                    </a:solidFill>
                  </a:tcPr>
                </a:tc>
                <a:tc rowSpan="2">
                  <a:txBody>
                    <a:bodyPr/>
                    <a:lstStyle/>
                    <a:p>
                      <a:r>
                        <a:rPr lang="en-US" sz="1300" b="1" u="sng"/>
                        <a:t>As an orator: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through role playing different scenes</a:t>
                      </a:r>
                    </a:p>
                    <a:p>
                      <a:r>
                        <a:rPr lang="en-US" sz="1300" b="0" u="none"/>
                        <a:t>I can work in a pair to generate ideas for writing</a:t>
                      </a:r>
                    </a:p>
                    <a:p>
                      <a:r>
                        <a:rPr lang="en-US" sz="1300" b="0" u="none"/>
                        <a:t>I can compose and rehearse sentences orally</a:t>
                      </a:r>
                    </a:p>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combine simple, compound and complex sentences to write a paragraph</a:t>
                      </a:r>
                    </a:p>
                    <a:p>
                      <a:r>
                        <a:rPr lang="en-US" sz="1300"/>
                        <a:t>I can use personification and pathetic fallacy for effect</a:t>
                      </a:r>
                    </a:p>
                    <a:p>
                      <a:r>
                        <a:rPr lang="en-US" sz="1300"/>
                        <a:t>I can write a sentence beginning with a double adverb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ambitious adjectives, verbs and adverbs to create an effect</a:t>
                      </a:r>
                    </a:p>
                    <a:p>
                      <a:endParaRPr lang="en-US" sz="1300" b="1" u="sng"/>
                    </a:p>
                    <a:p>
                      <a:pPr algn="ctr"/>
                      <a:r>
                        <a:rPr lang="en-US" sz="1300" b="1" u="sng"/>
                        <a:t>SHORT WRITING OPPORTUNITIES</a:t>
                      </a:r>
                    </a:p>
                    <a:p>
                      <a:pPr algn="ctr"/>
                      <a:endParaRPr lang="en-US" sz="1300" b="1" u="sng"/>
                    </a:p>
                    <a:p>
                      <a:pPr marL="285750" indent="-285750" algn="ctr">
                        <a:buFont typeface="Wingdings" pitchFamily="2" charset="2"/>
                        <a:buChar char="ü"/>
                      </a:pPr>
                      <a:r>
                        <a:rPr lang="en-US" sz="1300" b="0" u="none"/>
                        <a:t>Setting description – Bear Island</a:t>
                      </a:r>
                    </a:p>
                    <a:p>
                      <a:pPr marL="285750" indent="-285750" algn="ctr">
                        <a:buFont typeface="Wingdings" pitchFamily="2" charset="2"/>
                        <a:buChar char="ü"/>
                      </a:pPr>
                      <a:r>
                        <a:rPr lang="en-US" sz="1300" b="0" u="none"/>
                        <a:t>Diary entry in role as April after her ride on bear</a:t>
                      </a:r>
                    </a:p>
                    <a:p>
                      <a:pPr marL="285750" indent="-285750" algn="ctr">
                        <a:buFont typeface="Wingdings" pitchFamily="2" charset="2"/>
                        <a:buChar char="ü"/>
                      </a:pPr>
                      <a:r>
                        <a:rPr lang="en-US" sz="1300" b="0" u="none"/>
                        <a:t>Dialogue between Dad and April</a:t>
                      </a:r>
                    </a:p>
                    <a:p>
                      <a:endParaRPr lang="en-US" sz="1300" b="1" u="sng"/>
                    </a:p>
                  </a:txBody>
                  <a:tcPr>
                    <a:solidFill>
                      <a:schemeClr val="accent5">
                        <a:lumMod val="20000"/>
                        <a:lumOff val="80000"/>
                      </a:schemeClr>
                    </a:solidFill>
                  </a:tcPr>
                </a:tc>
                <a:tc rowSpan="2">
                  <a:txBody>
                    <a:bodyPr/>
                    <a:lstStyle/>
                    <a:p>
                      <a:r>
                        <a:rPr lang="en-US" sz="1300" b="1" u="sng"/>
                        <a:t>As an orator:</a:t>
                      </a:r>
                    </a:p>
                    <a:p>
                      <a:r>
                        <a:rPr lang="en-US" sz="1300"/>
                        <a:t>I can retell a story orally</a:t>
                      </a:r>
                    </a:p>
                    <a:p>
                      <a:r>
                        <a:rPr lang="en-US" sz="1300" b="1" u="sng"/>
                        <a:t>As a writer:</a:t>
                      </a:r>
                    </a:p>
                    <a:p>
                      <a:r>
                        <a:rPr lang="en-US" sz="1300"/>
                        <a:t>I can combine simple, compound and complex sentences to write a paragraph</a:t>
                      </a:r>
                    </a:p>
                    <a:p>
                      <a:r>
                        <a:rPr lang="en-US" sz="1300"/>
                        <a:t>I can combine paragraphs to write a longer 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dk1"/>
                          </a:solidFill>
                          <a:effectLst/>
                          <a:latin typeface="+mn-lt"/>
                          <a:ea typeface="+mn-ea"/>
                          <a:cs typeface="+mn-cs"/>
                        </a:rPr>
                        <a:t>I can create at least two characters and describe appearance, personality and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dk1"/>
                          </a:solidFill>
                          <a:effectLst/>
                          <a:latin typeface="+mn-lt"/>
                          <a:ea typeface="+mn-ea"/>
                          <a:cs typeface="+mn-cs"/>
                        </a:rPr>
                        <a:t>I can add some simple dialogue and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a:solidFill>
                            <a:schemeClr val="dk1"/>
                          </a:solidFill>
                          <a:effectLst/>
                          <a:latin typeface="+mn-lt"/>
                          <a:ea typeface="+mn-ea"/>
                          <a:cs typeface="+mn-cs"/>
                        </a:rPr>
                        <a:t>I can develop settings using 5 senses and fig. language</a:t>
                      </a:r>
                      <a:endParaRPr lang="en-US" sz="1300"/>
                    </a:p>
                    <a:p>
                      <a:r>
                        <a:rPr lang="en-US" sz="1300"/>
                        <a:t>I can use in media res openings </a:t>
                      </a:r>
                    </a:p>
                    <a:p>
                      <a:r>
                        <a:rPr lang="en-US" sz="1300"/>
                        <a:t>I can use address the reader endings, reflecting on events</a:t>
                      </a:r>
                    </a:p>
                    <a:p>
                      <a:r>
                        <a:rPr lang="en-US" sz="1300"/>
                        <a:t>I can plan a narrative independently</a:t>
                      </a:r>
                    </a:p>
                    <a:p>
                      <a:r>
                        <a:rPr lang="en-US" sz="1300"/>
                        <a:t>I can use a checklist to edit my work and make changes</a:t>
                      </a:r>
                    </a:p>
                    <a:p>
                      <a:pPr algn="ctr"/>
                      <a:endParaRPr lang="en-US" sz="1300" b="1" u="sng"/>
                    </a:p>
                    <a:p>
                      <a:pPr algn="ctr"/>
                      <a:r>
                        <a:rPr lang="en-US" sz="1300" b="1" u="sng"/>
                        <a:t>OUTCOME</a:t>
                      </a:r>
                    </a:p>
                    <a:p>
                      <a:pPr marL="285750" indent="-285750" algn="ctr">
                        <a:buFont typeface="Wingdings" pitchFamily="2" charset="2"/>
                        <a:buChar char="ü"/>
                      </a:pPr>
                      <a:r>
                        <a:rPr lang="en-US" sz="1300" b="0" u="none"/>
                        <a:t>A short story based the prequel</a:t>
                      </a:r>
                    </a:p>
                  </a:txBody>
                  <a:tcPr>
                    <a:solidFill>
                      <a:schemeClr val="accent5">
                        <a:lumMod val="20000"/>
                        <a:lumOff val="80000"/>
                      </a:schemeClr>
                    </a:solidFill>
                  </a:tcPr>
                </a:tc>
                <a:extLst>
                  <a:ext uri="{0D108BD9-81ED-4DB2-BD59-A6C34878D82A}">
                    <a16:rowId xmlns:a16="http://schemas.microsoft.com/office/drawing/2014/main" val="4282356528"/>
                  </a:ext>
                </a:extLst>
              </a:tr>
              <a:tr h="1799590">
                <a:tc>
                  <a:txBody>
                    <a:bodyPr/>
                    <a:lstStyle/>
                    <a:p>
                      <a:r>
                        <a:rPr lang="en-US" sz="1300" b="1" u="sng"/>
                        <a:t>As an orator:</a:t>
                      </a:r>
                    </a:p>
                    <a:p>
                      <a:pPr rtl="0" fontAlgn="base"/>
                      <a:r>
                        <a:rPr lang="en-GB" sz="1300" b="0" i="0" kern="1200">
                          <a:solidFill>
                            <a:schemeClr val="dk1"/>
                          </a:solidFill>
                          <a:effectLst/>
                          <a:latin typeface="+mn-lt"/>
                          <a:ea typeface="+mn-ea"/>
                          <a:cs typeface="+mn-cs"/>
                        </a:rPr>
                        <a:t>I can explore the text through role playing different scenes</a:t>
                      </a:r>
                    </a:p>
                    <a:p>
                      <a:pPr rtl="0" fontAlgn="base"/>
                      <a:r>
                        <a:rPr lang="en-GB" sz="1300" b="0" i="0" kern="1200">
                          <a:solidFill>
                            <a:schemeClr val="dk1"/>
                          </a:solidFill>
                          <a:effectLst/>
                          <a:latin typeface="+mn-lt"/>
                          <a:ea typeface="+mn-ea"/>
                          <a:cs typeface="+mn-cs"/>
                        </a:rPr>
                        <a:t>I can take part in discussion about books I have read</a:t>
                      </a:r>
                    </a:p>
                    <a:p>
                      <a:pPr rtl="0" fontAlgn="base"/>
                      <a:r>
                        <a:rPr lang="en-GB" sz="1300" b="0" i="0" kern="1200">
                          <a:solidFill>
                            <a:schemeClr val="dk1"/>
                          </a:solidFill>
                          <a:effectLst/>
                          <a:latin typeface="+mn-lt"/>
                          <a:ea typeface="+mn-ea"/>
                          <a:cs typeface="+mn-cs"/>
                        </a:rPr>
                        <a:t>I can ask questions to improve my understanding</a:t>
                      </a:r>
                    </a:p>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ambitious adjectives, verbs and adverbs to create an effect</a:t>
                      </a:r>
                    </a:p>
                    <a:p>
                      <a:endParaRPr lang="en-US" sz="1300"/>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63492902"/>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45939" y="0"/>
            <a:ext cx="11100121"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Y4 AUTUMN WRITING TO ENTERTAIN NARRATIVE</a:t>
            </a:r>
          </a:p>
        </p:txBody>
      </p:sp>
    </p:spTree>
    <p:extLst>
      <p:ext uri="{BB962C8B-B14F-4D97-AF65-F5344CB8AC3E}">
        <p14:creationId xmlns:p14="http://schemas.microsoft.com/office/powerpoint/2010/main" val="40673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4044104652"/>
              </p:ext>
            </p:extLst>
          </p:nvPr>
        </p:nvGraphicFramePr>
        <p:xfrm>
          <a:off x="2032000" y="1041860"/>
          <a:ext cx="8128000" cy="24942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Setting description of Bear Island</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combine a variety of sentences, joined with conjunctions and opened in different ways, into short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write complex sentences using if/although</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personification/pathetic fallacy for description</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write a sentence beginning with a double adverb</a:t>
                      </a:r>
                    </a:p>
                  </a:txBody>
                  <a:tcPr/>
                </a:tc>
                <a:tc>
                  <a:txBody>
                    <a:bodyPr/>
                    <a:lstStyle/>
                    <a:p>
                      <a:endParaRPr lang="en-US"/>
                    </a:p>
                  </a:txBody>
                  <a:tcPr/>
                </a:tc>
                <a:extLst>
                  <a:ext uri="{0D108BD9-81ED-4DB2-BD59-A6C34878D82A}">
                    <a16:rowId xmlns:a16="http://schemas.microsoft.com/office/drawing/2014/main" val="2893846396"/>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64006272"/>
              </p:ext>
            </p:extLst>
          </p:nvPr>
        </p:nvGraphicFramePr>
        <p:xfrm>
          <a:off x="2032000" y="4000917"/>
          <a:ext cx="8128000" cy="24942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Diary entry in role as April</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combine a variety of sentences, joined with conjunctions and opened in different ways, into short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use comparative and superlative adjectives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ambitious adjectives, verbs and adverbs to create an effect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write in the past tense 1</a:t>
                      </a:r>
                      <a:r>
                        <a:rPr lang="en-US" baseline="30000"/>
                        <a:t>st</a:t>
                      </a:r>
                      <a:r>
                        <a:rPr lang="en-US"/>
                        <a:t> person</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614927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2226357081"/>
              </p:ext>
            </p:extLst>
          </p:nvPr>
        </p:nvGraphicFramePr>
        <p:xfrm>
          <a:off x="2032000" y="1311101"/>
          <a:ext cx="8128000" cy="348996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Dialogue between Dad and April</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combine a variety of sentences, joined with conjunctions and opened in different ways, into short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punctuate my dialogue correctly:</a:t>
                      </a:r>
                    </a:p>
                    <a:p>
                      <a:pPr marL="285750" indent="-285750">
                        <a:buFontTx/>
                        <a:buChar char="-"/>
                      </a:pPr>
                      <a:r>
                        <a:rPr lang="en-US"/>
                        <a:t>Inverted commas around what is being said</a:t>
                      </a:r>
                    </a:p>
                    <a:p>
                      <a:pPr marL="285750" indent="-285750">
                        <a:buFontTx/>
                        <a:buChar char="-"/>
                      </a:pPr>
                      <a:r>
                        <a:rPr lang="en-US"/>
                        <a:t>Capital letters, full stops, exclamation marks, question marks, commas used correctly</a:t>
                      </a:r>
                    </a:p>
                    <a:p>
                      <a:pPr marL="285750" indent="-285750">
                        <a:buFontTx/>
                        <a:buChar char="-"/>
                      </a:pPr>
                      <a:r>
                        <a:rPr lang="en-US"/>
                        <a:t>New speaker, new line</a:t>
                      </a:r>
                    </a:p>
                    <a:p>
                      <a:pPr marL="285750" indent="-285750">
                        <a:buFontTx/>
                        <a:buChar char="-"/>
                      </a:pPr>
                      <a:r>
                        <a:rPr lang="en-US"/>
                        <a:t>Reporting clause and the beginning or the end</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include some description with my dialogue</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2442516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1934473563"/>
              </p:ext>
            </p:extLst>
          </p:nvPr>
        </p:nvGraphicFramePr>
        <p:xfrm>
          <a:off x="2032000" y="1275080"/>
          <a:ext cx="8128000" cy="430784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Short story based on prequel to Bear Island</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combine a variety of sentences, joined with conjunctions and opened in different ways, into short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structure my story with:</a:t>
                      </a:r>
                    </a:p>
                    <a:p>
                      <a:pPr marL="285750" indent="-285750">
                        <a:buFontTx/>
                        <a:buChar char="-"/>
                      </a:pPr>
                      <a:r>
                        <a:rPr lang="en-US"/>
                        <a:t>A clear opening</a:t>
                      </a:r>
                    </a:p>
                    <a:p>
                      <a:pPr marL="285750" indent="-285750">
                        <a:buFontTx/>
                        <a:buChar char="-"/>
                      </a:pPr>
                      <a:r>
                        <a:rPr lang="en-US"/>
                        <a:t>A series of paragraphs to show a change in time, place or topic</a:t>
                      </a:r>
                    </a:p>
                    <a:p>
                      <a:pPr marL="285750" indent="-285750">
                        <a:buFontTx/>
                        <a:buChar char="-"/>
                      </a:pPr>
                      <a:r>
                        <a:rPr lang="en-US"/>
                        <a:t>A description of characters, plot and setting</a:t>
                      </a:r>
                    </a:p>
                    <a:p>
                      <a:pPr marL="285750" indent="-285750">
                        <a:buFontTx/>
                        <a:buChar char="-"/>
                      </a:pPr>
                      <a:r>
                        <a:rPr lang="en-US"/>
                        <a:t>A clear ending, reflecting on events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the features of an adventure story by:</a:t>
                      </a:r>
                    </a:p>
                    <a:p>
                      <a:pPr marL="285750" indent="-285750">
                        <a:buFontTx/>
                        <a:buChar char="-"/>
                      </a:pPr>
                      <a:r>
                        <a:rPr lang="en-US"/>
                        <a:t>Including some correctly punctuated dialogue</a:t>
                      </a:r>
                    </a:p>
                    <a:p>
                      <a:pPr marL="285750" indent="-285750">
                        <a:buFontTx/>
                        <a:buChar char="-"/>
                      </a:pPr>
                      <a:r>
                        <a:rPr lang="en-US"/>
                        <a:t>Using ambitious adjectives, verbs and adverbs to create an effect</a:t>
                      </a:r>
                    </a:p>
                    <a:p>
                      <a:pPr marL="285750" indent="-285750">
                        <a:buFontTx/>
                        <a:buChar char="-"/>
                      </a:pPr>
                      <a:r>
                        <a:rPr lang="en-US"/>
                        <a:t>Using a variety of figurative language to create an effect</a:t>
                      </a:r>
                    </a:p>
                    <a:p>
                      <a:pPr marL="285750" indent="-285750">
                        <a:buFontTx/>
                        <a:buChar char="-"/>
                      </a:pPr>
                      <a:r>
                        <a:rPr lang="en-US"/>
                        <a:t>Using a wider range of sentence types and openers</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2526483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Y4 writing to inform outcome – non-chronological report about mountains</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529903" y="2047993"/>
            <a:ext cx="4243388"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Majestic Mountains by Mia </a:t>
            </a:r>
            <a:r>
              <a:rPr kumimoji="0" lang="en-US" sz="35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Casany</a:t>
            </a: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Marcos Navarro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500">
                <a:solidFill>
                  <a:prstClr val="black"/>
                </a:solidFill>
                <a:latin typeface="Arial" panose="020B0604020202020204" pitchFamily="34" charset="0"/>
                <a:cs typeface="Arial" panose="020B0604020202020204" pitchFamily="34" charset="0"/>
              </a:rPr>
              <a:t>Mountains by Rebecca Kahn</a:t>
            </a: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4">
            <a:extLst>
              <a:ext uri="{FF2B5EF4-FFF2-40B4-BE49-F238E27FC236}">
                <a16:creationId xmlns:a16="http://schemas.microsoft.com/office/drawing/2014/main" id="{90ECB9A6-6AEE-114A-83F5-2B25408EBAAD}"/>
              </a:ext>
            </a:extLst>
          </p:cNvPr>
          <p:cNvSpPr>
            <a:spLocks noChangeArrowheads="1"/>
          </p:cNvSpPr>
          <p:nvPr/>
        </p:nvSpPr>
        <p:spPr bwMode="auto">
          <a:xfrm>
            <a:off x="428625" y="942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29003F0F-56B1-B44E-AB07-E01E7E8EAA4B}"/>
              </a:ext>
            </a:extLst>
          </p:cNvPr>
          <p:cNvPicPr>
            <a:picLocks noChangeAspect="1"/>
          </p:cNvPicPr>
          <p:nvPr/>
        </p:nvPicPr>
        <p:blipFill>
          <a:blip r:embed="rId2"/>
          <a:stretch>
            <a:fillRect/>
          </a:stretch>
        </p:blipFill>
        <p:spPr>
          <a:xfrm>
            <a:off x="5826468" y="2047993"/>
            <a:ext cx="2479917" cy="3050013"/>
          </a:xfrm>
          <a:prstGeom prst="rect">
            <a:avLst/>
          </a:prstGeom>
        </p:spPr>
      </p:pic>
      <p:pic>
        <p:nvPicPr>
          <p:cNvPr id="16386" name="Picture 2">
            <a:extLst>
              <a:ext uri="{FF2B5EF4-FFF2-40B4-BE49-F238E27FC236}">
                <a16:creationId xmlns:a16="http://schemas.microsoft.com/office/drawing/2014/main" id="{6F86619C-FF2A-2844-93DE-9C860FDD9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199" y="2047993"/>
            <a:ext cx="2422390" cy="305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73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8797798"/>
              </p:ext>
            </p:extLst>
          </p:nvPr>
        </p:nvGraphicFramePr>
        <p:xfrm>
          <a:off x="391886" y="719666"/>
          <a:ext cx="11424063" cy="55829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Y4 WRITING TO INFORM</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how to write correctly punctuated simple and compound sentences</a:t>
                      </a:r>
                    </a:p>
                    <a:p>
                      <a:endParaRPr lang="en-US" sz="1500"/>
                    </a:p>
                    <a:p>
                      <a:r>
                        <a:rPr lang="en-US" sz="1500"/>
                        <a:t>I know how to write complex sentences using because, if, although</a:t>
                      </a:r>
                    </a:p>
                    <a:p>
                      <a:endParaRPr lang="en-US" sz="1500"/>
                    </a:p>
                    <a:p>
                      <a:r>
                        <a:rPr lang="en-US" sz="1500"/>
                        <a:t>I know the quantifier determiners and how to use them</a:t>
                      </a:r>
                    </a:p>
                    <a:p>
                      <a:endParaRPr lang="en-US" sz="1500"/>
                    </a:p>
                    <a:p>
                      <a:r>
                        <a:rPr lang="en-US" sz="1500"/>
                        <a:t>I know how to write action verbs in the present tense</a:t>
                      </a:r>
                    </a:p>
                    <a:p>
                      <a:endParaRPr lang="en-US" sz="1500"/>
                    </a:p>
                    <a:p>
                      <a:r>
                        <a:rPr lang="en-US" sz="1500"/>
                        <a:t>I know the function of collective and proper nouns</a:t>
                      </a:r>
                    </a:p>
                    <a:p>
                      <a:endParaRPr lang="en-US" sz="1500"/>
                    </a:p>
                  </a:txBody>
                  <a:tcPr>
                    <a:solidFill>
                      <a:schemeClr val="accent4">
                        <a:lumMod val="20000"/>
                        <a:lumOff val="80000"/>
                      </a:schemeClr>
                    </a:solidFill>
                  </a:tcPr>
                </a:tc>
                <a:tc>
                  <a:txBody>
                    <a:bodyPr/>
                    <a:lstStyle/>
                    <a:p>
                      <a:endParaRPr lang="en-US" sz="1500"/>
                    </a:p>
                    <a:p>
                      <a:r>
                        <a:rPr lang="en-US" sz="1500"/>
                        <a:t>I know how to use technical and formal vocabulary to write sentences</a:t>
                      </a:r>
                    </a:p>
                    <a:p>
                      <a:endParaRPr lang="en-US" sz="1500"/>
                    </a:p>
                    <a:p>
                      <a:r>
                        <a:rPr lang="en-US" sz="1500"/>
                        <a:t>I know how to write complex sentences using a range of subordinating conjunctions</a:t>
                      </a:r>
                    </a:p>
                    <a:p>
                      <a:endParaRPr lang="en-US" sz="1500"/>
                    </a:p>
                    <a:p>
                      <a:r>
                        <a:rPr lang="en-US" sz="1500"/>
                        <a:t>I can punctuate sentences with CLs, FS, QM, EM and commas</a:t>
                      </a:r>
                    </a:p>
                    <a:p>
                      <a:endParaRPr lang="en-US" sz="1500"/>
                    </a:p>
                    <a:p>
                      <a:r>
                        <a:rPr lang="en-US" sz="1500"/>
                        <a:t>I know how to identify features of an information text</a:t>
                      </a:r>
                    </a:p>
                    <a:p>
                      <a:endParaRPr lang="en-US" sz="1500"/>
                    </a:p>
                    <a:p>
                      <a:r>
                        <a:rPr lang="en-US" sz="1500"/>
                        <a:t>I know how to write topic sentences</a:t>
                      </a:r>
                    </a:p>
                  </a:txBody>
                  <a:tcPr>
                    <a:solidFill>
                      <a:schemeClr val="accent4">
                        <a:lumMod val="20000"/>
                        <a:lumOff val="80000"/>
                      </a:schemeClr>
                    </a:solidFill>
                  </a:tcPr>
                </a:tc>
                <a:tc>
                  <a:txBody>
                    <a:bodyPr/>
                    <a:lstStyle/>
                    <a:p>
                      <a:endParaRPr lang="en-US" sz="1500"/>
                    </a:p>
                    <a:p>
                      <a:r>
                        <a:rPr lang="en-US" sz="1500"/>
                        <a:t>I know how to write complex sentences</a:t>
                      </a:r>
                    </a:p>
                    <a:p>
                      <a:endParaRPr lang="en-US" sz="1500"/>
                    </a:p>
                    <a:p>
                      <a:endParaRPr lang="en-US" sz="1500"/>
                    </a:p>
                    <a:p>
                      <a:r>
                        <a:rPr lang="en-US" sz="1500"/>
                        <a:t>I know how to elaborate on topic sentences</a:t>
                      </a:r>
                    </a:p>
                    <a:p>
                      <a:endParaRPr lang="en-US" sz="1500"/>
                    </a:p>
                    <a:p>
                      <a:endParaRPr lang="en-US" sz="1500"/>
                    </a:p>
                    <a:p>
                      <a:r>
                        <a:rPr lang="en-US" sz="1500"/>
                        <a:t>I know how to use possessive and interrogative determiners</a:t>
                      </a:r>
                    </a:p>
                    <a:p>
                      <a:endParaRPr lang="en-US" sz="1500"/>
                    </a:p>
                    <a:p>
                      <a:r>
                        <a:rPr lang="en-US" sz="1500"/>
                        <a:t>I know how to identify and use formal language</a:t>
                      </a:r>
                    </a:p>
                    <a:p>
                      <a:endParaRPr lang="en-US" sz="1500"/>
                    </a:p>
                    <a:p>
                      <a:r>
                        <a:rPr lang="en-US" sz="1500"/>
                        <a:t>I know how to write introduction and concluding sentences</a:t>
                      </a:r>
                    </a:p>
                    <a:p>
                      <a:endParaRPr lang="en-US" sz="150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Y1/Y2/Y3/Y4 that will be built upon in each of these phases and retrieval practice should take place before the related objective is covered in Y4. E.g. retrieval practice around quantifier determiners should be completed before the objective ‘I know the possessive and interrogative determiners’ is taught.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865001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768525012"/>
              </p:ext>
            </p:extLst>
          </p:nvPr>
        </p:nvGraphicFramePr>
        <p:xfrm>
          <a:off x="347134" y="620781"/>
          <a:ext cx="11497731" cy="602942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686411">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623769">
                <a:tc rowSpan="2">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a:t>
                      </a:r>
                    </a:p>
                    <a:p>
                      <a:r>
                        <a:rPr lang="en-GB" sz="1300" b="0" i="0" kern="1200">
                          <a:solidFill>
                            <a:schemeClr val="dk1"/>
                          </a:solidFill>
                          <a:effectLst/>
                          <a:latin typeface="+mn-lt"/>
                          <a:ea typeface="+mn-ea"/>
                          <a:cs typeface="+mn-cs"/>
                        </a:rPr>
                        <a:t>I can use skimming and scanning techniques to find the answers to retrieval questions</a:t>
                      </a:r>
                    </a:p>
                    <a:p>
                      <a:r>
                        <a:rPr lang="en-GB" sz="1300" b="0" i="0" kern="1200">
                          <a:solidFill>
                            <a:schemeClr val="dk1"/>
                          </a:solidFill>
                          <a:effectLst/>
                          <a:latin typeface="+mn-lt"/>
                          <a:ea typeface="+mn-ea"/>
                          <a:cs typeface="+mn-cs"/>
                        </a:rPr>
                        <a:t>I can comment on layout features in a text and am beginning to explain why they have been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identify different ways of opening and concluding a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identify features of a text type</a:t>
                      </a:r>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commas to mark clauses in complex sentences</a:t>
                      </a:r>
                    </a:p>
                    <a:p>
                      <a:r>
                        <a:rPr lang="en-GB" sz="1300" b="0" i="0" kern="1200">
                          <a:solidFill>
                            <a:schemeClr val="dk1"/>
                          </a:solidFill>
                          <a:effectLst/>
                          <a:latin typeface="+mn-lt"/>
                          <a:ea typeface="+mn-ea"/>
                          <a:cs typeface="+mn-cs"/>
                        </a:rPr>
                        <a:t>I know the function of collective and abstract nouns</a:t>
                      </a:r>
                    </a:p>
                    <a:p>
                      <a:r>
                        <a:rPr lang="en-GB" sz="1300" b="0" i="0" kern="1200">
                          <a:solidFill>
                            <a:schemeClr val="dk1"/>
                          </a:solidFill>
                          <a:effectLst/>
                          <a:latin typeface="+mn-lt"/>
                          <a:ea typeface="+mn-ea"/>
                          <a:cs typeface="+mn-cs"/>
                        </a:rPr>
                        <a:t>I can identify a complex sentence and subordinating conjunction </a:t>
                      </a:r>
                    </a:p>
                    <a:p>
                      <a:r>
                        <a:rPr lang="en-GB" sz="1300" b="0" i="0" kern="1200">
                          <a:solidFill>
                            <a:schemeClr val="dk1"/>
                          </a:solidFill>
                          <a:effectLst/>
                          <a:latin typeface="+mn-lt"/>
                          <a:ea typeface="+mn-ea"/>
                          <a:cs typeface="+mn-cs"/>
                        </a:rPr>
                        <a:t>I can formulate a complex sentence using as</a:t>
                      </a:r>
                    </a:p>
                    <a:p>
                      <a:r>
                        <a:rPr lang="en-GB" sz="1300" b="0" i="0" kern="1200">
                          <a:solidFill>
                            <a:schemeClr val="dk1"/>
                          </a:solidFill>
                          <a:effectLst/>
                          <a:latin typeface="+mn-lt"/>
                          <a:ea typeface="+mn-ea"/>
                          <a:cs typeface="+mn-cs"/>
                        </a:rPr>
                        <a:t>I can use possessive and interrogative determiners</a:t>
                      </a:r>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identify a complex sentence and subordinating conjunction </a:t>
                      </a:r>
                    </a:p>
                    <a:p>
                      <a:r>
                        <a:rPr lang="en-GB" sz="1300" b="0" i="0" kern="1200">
                          <a:solidFill>
                            <a:schemeClr val="dk1"/>
                          </a:solidFill>
                          <a:effectLst/>
                          <a:latin typeface="+mn-lt"/>
                          <a:ea typeface="+mn-ea"/>
                          <a:cs typeface="+mn-cs"/>
                        </a:rPr>
                        <a:t>I can formulate a complex sentence using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use commas to mark clauses in complex sentences</a:t>
                      </a:r>
                    </a:p>
                    <a:p>
                      <a:endParaRPr lang="en-GB" sz="1300" b="0" i="0" kern="1200">
                        <a:solidFill>
                          <a:schemeClr val="dk1"/>
                        </a:solidFill>
                        <a:effectLst/>
                        <a:latin typeface="+mn-lt"/>
                        <a:ea typeface="+mn-ea"/>
                        <a:cs typeface="+mn-cs"/>
                      </a:endParaRPr>
                    </a:p>
                    <a:p>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1021420">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create roles or scenarios </a:t>
                      </a:r>
                    </a:p>
                    <a:p>
                      <a:pPr rtl="0" fontAlgn="base"/>
                      <a:r>
                        <a:rPr lang="en-GB" sz="1300" b="0" i="0" kern="1200">
                          <a:solidFill>
                            <a:schemeClr val="dk1"/>
                          </a:solidFill>
                          <a:effectLst/>
                          <a:latin typeface="+mn-lt"/>
                          <a:ea typeface="+mn-ea"/>
                          <a:cs typeface="+mn-cs"/>
                        </a:rPr>
                        <a:t>I can use a range of drama strategies to explore a text </a:t>
                      </a:r>
                    </a:p>
                  </a:txBody>
                  <a:tcPr>
                    <a:solidFill>
                      <a:schemeClr val="accent5">
                        <a:lumMod val="20000"/>
                        <a:lumOff val="80000"/>
                      </a:schemeClr>
                    </a:solidFill>
                  </a:tcPr>
                </a:tc>
                <a:tc rowSpan="2">
                  <a:txBody>
                    <a:bodyPr/>
                    <a:lstStyle/>
                    <a:p>
                      <a:r>
                        <a:rPr lang="en-US" sz="1300" b="1" u="sng"/>
                        <a:t>As an orator:</a:t>
                      </a:r>
                    </a:p>
                    <a:p>
                      <a:r>
                        <a:rPr lang="en-US" sz="1300" b="0" u="none"/>
                        <a:t>I can work in a pair to generate ideas for writing</a:t>
                      </a:r>
                    </a:p>
                    <a:p>
                      <a:r>
                        <a:rPr lang="en-US" sz="1300" b="0" u="none"/>
                        <a:t>I can compose and rehearse sentences orally</a:t>
                      </a:r>
                    </a:p>
                    <a:p>
                      <a:r>
                        <a:rPr lang="en-US" sz="1300" b="0" u="none"/>
                        <a:t>I can sustain talk of up to a paragraph with or without notes</a:t>
                      </a:r>
                    </a:p>
                    <a:p>
                      <a:r>
                        <a:rPr lang="en-US" sz="1300" b="0" u="none"/>
                        <a:t>I can use formal language</a:t>
                      </a:r>
                    </a:p>
                    <a:p>
                      <a:r>
                        <a:rPr lang="en-US" sz="1300" b="1" u="sng"/>
                        <a:t>As a writer:</a:t>
                      </a:r>
                    </a:p>
                    <a:p>
                      <a:r>
                        <a:rPr lang="en-US" sz="1300" b="0" u="none"/>
                        <a:t>I can write topic sentences</a:t>
                      </a:r>
                    </a:p>
                    <a:p>
                      <a:r>
                        <a:rPr lang="en-US" sz="1300" b="0" u="none"/>
                        <a:t>I can elaborate on topic sentences</a:t>
                      </a:r>
                    </a:p>
                    <a:p>
                      <a:r>
                        <a:rPr lang="en-US" sz="1300" b="0" u="none"/>
                        <a:t>I can combine simple, compound and complex sentences to write paragraphs</a:t>
                      </a:r>
                    </a:p>
                    <a:p>
                      <a:endParaRPr lang="en-US" sz="1300" b="1" u="sng"/>
                    </a:p>
                    <a:p>
                      <a:pPr algn="ctr"/>
                      <a:r>
                        <a:rPr lang="en-US" sz="1300" b="1" u="sng"/>
                        <a:t>SHORT WRITING OPPORTUNITIES</a:t>
                      </a:r>
                    </a:p>
                    <a:p>
                      <a:pPr algn="ctr"/>
                      <a:endParaRPr lang="en-US" sz="1300" b="1" u="sng"/>
                    </a:p>
                    <a:p>
                      <a:pPr marL="285750" indent="-285750">
                        <a:buFont typeface="Wingdings" pitchFamily="2" charset="2"/>
                        <a:buChar char="ü"/>
                      </a:pPr>
                      <a:r>
                        <a:rPr lang="en-US" sz="1300" b="0" u="none"/>
                        <a:t>A paragraph about a mountain for a wiki entry</a:t>
                      </a:r>
                    </a:p>
                    <a:p>
                      <a:pPr marL="285750" indent="-285750">
                        <a:buFont typeface="Wingdings" pitchFamily="2" charset="2"/>
                        <a:buChar char="ü"/>
                      </a:pPr>
                      <a:r>
                        <a:rPr lang="en-US" sz="1300" b="0" u="none"/>
                        <a:t>Letter in role describing the climbing of a mountain</a:t>
                      </a:r>
                    </a:p>
                  </a:txBody>
                  <a:tcPr>
                    <a:solidFill>
                      <a:schemeClr val="accent5">
                        <a:lumMod val="20000"/>
                        <a:lumOff val="80000"/>
                      </a:schemeClr>
                    </a:solidFill>
                  </a:tcPr>
                </a:tc>
                <a:tc rowSpan="2">
                  <a:txBody>
                    <a:bodyPr/>
                    <a:lstStyle/>
                    <a:p>
                      <a:r>
                        <a:rPr lang="en-US" sz="1300" b="1" u="sng"/>
                        <a:t>As a writer:</a:t>
                      </a:r>
                    </a:p>
                    <a:p>
                      <a:r>
                        <a:rPr lang="en-US" sz="1300"/>
                        <a:t>I can write supporting detail that elaborates on a topic sentence</a:t>
                      </a:r>
                    </a:p>
                    <a:p>
                      <a:r>
                        <a:rPr lang="en-US" sz="1300"/>
                        <a:t>I can write longer paragraphs that combine to make a non-fiction text</a:t>
                      </a:r>
                    </a:p>
                    <a:p>
                      <a:r>
                        <a:rPr lang="en-US" sz="1300"/>
                        <a:t>I can write an introduction linked to the main sections</a:t>
                      </a:r>
                    </a:p>
                    <a:p>
                      <a:r>
                        <a:rPr lang="en-US" sz="1300"/>
                        <a:t>I can write a conclusion including a link to the intro</a:t>
                      </a:r>
                    </a:p>
                    <a:p>
                      <a:r>
                        <a:rPr lang="en-US" sz="1300"/>
                        <a:t>I can clearly use a variety of features of the text type</a:t>
                      </a:r>
                    </a:p>
                    <a:p>
                      <a:r>
                        <a:rPr lang="en-US" sz="1300"/>
                        <a:t>I can choose to use formal language</a:t>
                      </a:r>
                    </a:p>
                    <a:p>
                      <a:r>
                        <a:rPr lang="en-US" sz="1300"/>
                        <a:t>I can develop my use of a range of sentence types</a:t>
                      </a:r>
                    </a:p>
                    <a:p>
                      <a:r>
                        <a:rPr lang="en-US" sz="1300"/>
                        <a:t>I can plan a non-fiction text using a frame</a:t>
                      </a:r>
                    </a:p>
                    <a:p>
                      <a:r>
                        <a:rPr lang="en-US" sz="1300"/>
                        <a:t>I can edit my work using a checklist and make changes</a:t>
                      </a:r>
                    </a:p>
                    <a:p>
                      <a:pPr algn="ctr"/>
                      <a:endParaRPr lang="en-US" sz="1300" b="1" u="sng"/>
                    </a:p>
                    <a:p>
                      <a:pPr algn="ctr"/>
                      <a:r>
                        <a:rPr lang="en-US" sz="1300" b="1" u="sng"/>
                        <a:t>OUTCOME</a:t>
                      </a:r>
                    </a:p>
                    <a:p>
                      <a:pPr marL="285750" indent="-285750" algn="ctr">
                        <a:buFont typeface="Wingdings" pitchFamily="2" charset="2"/>
                        <a:buChar char="ü"/>
                      </a:pPr>
                      <a:r>
                        <a:rPr lang="en-US" sz="1300" b="0" u="none"/>
                        <a:t>A non-chronological report about mountains of the world</a:t>
                      </a:r>
                    </a:p>
                  </a:txBody>
                  <a:tcPr>
                    <a:solidFill>
                      <a:schemeClr val="accent5">
                        <a:lumMod val="20000"/>
                        <a:lumOff val="80000"/>
                      </a:schemeClr>
                    </a:solidFill>
                  </a:tcPr>
                </a:tc>
                <a:extLst>
                  <a:ext uri="{0D108BD9-81ED-4DB2-BD59-A6C34878D82A}">
                    <a16:rowId xmlns:a16="http://schemas.microsoft.com/office/drawing/2014/main" val="4282356528"/>
                  </a:ext>
                </a:extLst>
              </a:tr>
              <a:tr h="2645189">
                <a:tc>
                  <a:txBody>
                    <a:bodyPr/>
                    <a:lstStyle/>
                    <a:p>
                      <a:r>
                        <a:rPr lang="en-US" sz="1300" b="1" u="sng"/>
                        <a:t>As an orator:</a:t>
                      </a:r>
                    </a:p>
                    <a:p>
                      <a:pPr marL="0" marR="0" lvl="0" indent="0" algn="l" defTabSz="914420" rtl="0" eaLnBrk="1" fontAlgn="auto" latinLnBrk="0" hangingPunct="1">
                        <a:lnSpc>
                          <a:spcPct val="100000"/>
                        </a:lnSpc>
                        <a:spcBef>
                          <a:spcPts val="0"/>
                        </a:spcBef>
                        <a:spcAft>
                          <a:spcPts val="0"/>
                        </a:spcAft>
                        <a:buClrTx/>
                        <a:buSzTx/>
                        <a:buFontTx/>
                        <a:buNone/>
                        <a:tabLst/>
                        <a:defRPr/>
                      </a:pPr>
                      <a:r>
                        <a:rPr lang="en-US" sz="1300" b="0" u="none"/>
                        <a:t>I can ask questions to improve my understanding</a:t>
                      </a:r>
                    </a:p>
                    <a:p>
                      <a:pPr marL="0" marR="0" lvl="0" indent="0" algn="l" defTabSz="914420" rtl="0" eaLnBrk="1" fontAlgn="auto" latinLnBrk="0" hangingPunct="1">
                        <a:lnSpc>
                          <a:spcPct val="100000"/>
                        </a:lnSpc>
                        <a:spcBef>
                          <a:spcPts val="0"/>
                        </a:spcBef>
                        <a:spcAft>
                          <a:spcPts val="0"/>
                        </a:spcAft>
                        <a:buClrTx/>
                        <a:buSzTx/>
                        <a:buFontTx/>
                        <a:buNone/>
                        <a:tabLst/>
                        <a:defRPr/>
                      </a:pPr>
                      <a:r>
                        <a:rPr lang="en-US" sz="1300" b="0" u="none"/>
                        <a:t>I can take part in discussion about texts I have read</a:t>
                      </a:r>
                    </a:p>
                    <a:p>
                      <a:r>
                        <a:rPr lang="en-US" sz="1300" b="1" u="sng"/>
                        <a:t>As a writer:</a:t>
                      </a:r>
                    </a:p>
                    <a:p>
                      <a:r>
                        <a:rPr lang="en-US" sz="1300"/>
                        <a:t>I can collect examples of formal vocabulary</a:t>
                      </a:r>
                    </a:p>
                    <a:p>
                      <a:r>
                        <a:rPr lang="en-US" sz="1300"/>
                        <a:t>I can choose specific and technical vocabulary to add detail</a:t>
                      </a:r>
                    </a:p>
                    <a:p>
                      <a:endParaRPr lang="en-US" sz="1300"/>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72980546"/>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996193" y="27980"/>
            <a:ext cx="8199620"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Y4 AUTUMN WRITING TO INFORM</a:t>
            </a:r>
          </a:p>
        </p:txBody>
      </p:sp>
    </p:spTree>
    <p:extLst>
      <p:ext uri="{BB962C8B-B14F-4D97-AF65-F5344CB8AC3E}">
        <p14:creationId xmlns:p14="http://schemas.microsoft.com/office/powerpoint/2010/main" val="2370057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556229985"/>
              </p:ext>
            </p:extLst>
          </p:nvPr>
        </p:nvGraphicFramePr>
        <p:xfrm>
          <a:off x="2032000" y="1041860"/>
          <a:ext cx="8128000" cy="24942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Information paragraphs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combine a variety of sentences, joined with conjunctions and opened in different ways, into short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write complex sentences using the subordinate clause ‘as’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write a topic sentence</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elaborate on a topic sentence</a:t>
                      </a:r>
                    </a:p>
                  </a:txBody>
                  <a:tcPr/>
                </a:tc>
                <a:tc>
                  <a:txBody>
                    <a:bodyPr/>
                    <a:lstStyle/>
                    <a:p>
                      <a:endParaRPr lang="en-US"/>
                    </a:p>
                  </a:txBody>
                  <a:tcPr/>
                </a:tc>
                <a:extLst>
                  <a:ext uri="{0D108BD9-81ED-4DB2-BD59-A6C34878D82A}">
                    <a16:rowId xmlns:a16="http://schemas.microsoft.com/office/drawing/2014/main" val="2219428423"/>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4146902174"/>
              </p:ext>
            </p:extLst>
          </p:nvPr>
        </p:nvGraphicFramePr>
        <p:xfrm>
          <a:off x="2032000" y="3877895"/>
          <a:ext cx="8128000" cy="24942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Letter in role</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combine a variety of sentences, joined with conjunctions and opened in different ways, into short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write sentences using possessive or interrogative determiners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a range of complex sentences</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choose specific and technical vocabulary</a:t>
                      </a:r>
                    </a:p>
                  </a:txBody>
                  <a:tcPr/>
                </a:tc>
                <a:tc>
                  <a:txBody>
                    <a:bodyPr/>
                    <a:lstStyle/>
                    <a:p>
                      <a:endParaRPr lang="en-US"/>
                    </a:p>
                  </a:txBody>
                  <a:tcPr/>
                </a:tc>
                <a:extLst>
                  <a:ext uri="{0D108BD9-81ED-4DB2-BD59-A6C34878D82A}">
                    <a16:rowId xmlns:a16="http://schemas.microsoft.com/office/drawing/2014/main" val="175634219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4154291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312591750"/>
              </p:ext>
            </p:extLst>
          </p:nvPr>
        </p:nvGraphicFramePr>
        <p:xfrm>
          <a:off x="2032000" y="1238867"/>
          <a:ext cx="8128000" cy="458216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Non-chronological report</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I can combine a variety of sentences, joined with conjunctions and opened in different ways, into short paragraphs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structure my non-chronological report with:</a:t>
                      </a:r>
                    </a:p>
                    <a:p>
                      <a:pPr marL="285750" indent="-285750">
                        <a:buFontTx/>
                        <a:buChar char="-"/>
                      </a:pPr>
                      <a:r>
                        <a:rPr lang="en-US"/>
                        <a:t>An introduction linked to the main sections</a:t>
                      </a:r>
                    </a:p>
                    <a:p>
                      <a:pPr marL="285750" indent="-285750">
                        <a:buFontTx/>
                        <a:buChar char="-"/>
                      </a:pPr>
                      <a:r>
                        <a:rPr lang="en-US"/>
                        <a:t>A series of longer paragraphs beginning with a topic sentence and containing detail about a theme</a:t>
                      </a:r>
                    </a:p>
                    <a:p>
                      <a:pPr marL="285750" indent="-285750">
                        <a:buFontTx/>
                        <a:buChar char="-"/>
                      </a:pPr>
                      <a:r>
                        <a:rPr lang="en-US"/>
                        <a:t>A conclusion with a link to the introduction</a:t>
                      </a:r>
                    </a:p>
                    <a:p>
                      <a:pPr marL="285750" indent="-285750">
                        <a:buFontTx/>
                        <a:buChar char="-"/>
                      </a:pPr>
                      <a:r>
                        <a:rPr lang="en-US"/>
                        <a:t>Using layout features appropriate to audience/purpose</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the features of a non-chronological report by:</a:t>
                      </a:r>
                    </a:p>
                    <a:p>
                      <a:pPr marL="285750" indent="-285750">
                        <a:buFontTx/>
                        <a:buChar char="-"/>
                      </a:pPr>
                      <a:r>
                        <a:rPr lang="en-US"/>
                        <a:t>Using formal and technical language</a:t>
                      </a:r>
                    </a:p>
                    <a:p>
                      <a:pPr marL="285750" indent="-285750">
                        <a:buFontTx/>
                        <a:buChar char="-"/>
                      </a:pPr>
                      <a:r>
                        <a:rPr lang="en-US"/>
                        <a:t>Writing in the 3</a:t>
                      </a:r>
                      <a:r>
                        <a:rPr lang="en-US" baseline="30000"/>
                        <a:t>rd</a:t>
                      </a:r>
                      <a:r>
                        <a:rPr lang="en-US"/>
                        <a:t> person, present tense</a:t>
                      </a:r>
                    </a:p>
                    <a:p>
                      <a:pPr marL="285750" indent="-285750">
                        <a:buFontTx/>
                        <a:buChar char="-"/>
                      </a:pPr>
                      <a:r>
                        <a:rPr lang="en-US"/>
                        <a:t>Using expanded noun phrases and adverbials to give extra information</a:t>
                      </a:r>
                    </a:p>
                    <a:p>
                      <a:pPr marL="285750" indent="-285750">
                        <a:buFontTx/>
                        <a:buChar char="-"/>
                      </a:pPr>
                      <a:r>
                        <a:rPr lang="en-US"/>
                        <a:t>Using a wider range of simple, compound and complex sentences</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316757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a:solidFill>
                  <a:prstClr val="black"/>
                </a:solidFill>
                <a:latin typeface="Arial" panose="020B0604020202020204" pitchFamily="34" charset="0"/>
                <a:cs typeface="Arial" panose="020B0604020202020204" pitchFamily="34" charset="0"/>
              </a:rPr>
              <a:t>Y5 writing to entertain narrative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Missing character written in the style of the author</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Cogheart by Peter Bunzl</a:t>
            </a:r>
          </a:p>
        </p:txBody>
      </p:sp>
      <p:sp>
        <p:nvSpPr>
          <p:cNvPr id="5" name="Rectangle 2">
            <a:extLst>
              <a:ext uri="{FF2B5EF4-FFF2-40B4-BE49-F238E27FC236}">
                <a16:creationId xmlns:a16="http://schemas.microsoft.com/office/drawing/2014/main" id="{414FCC4D-2D7F-8340-9F23-5AE9EB4C4E68}"/>
              </a:ext>
            </a:extLst>
          </p:cNvPr>
          <p:cNvSpPr>
            <a:spLocks noChangeArrowheads="1"/>
          </p:cNvSpPr>
          <p:nvPr/>
        </p:nvSpPr>
        <p:spPr bwMode="auto">
          <a:xfrm>
            <a:off x="2152185" y="1203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25">
            <a:extLst>
              <a:ext uri="{FF2B5EF4-FFF2-40B4-BE49-F238E27FC236}">
                <a16:creationId xmlns:a16="http://schemas.microsoft.com/office/drawing/2014/main" id="{63764A45-4B14-F04E-895E-EC45F8EE48A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92560" y="1799121"/>
            <a:ext cx="2927815" cy="44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7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1807797627"/>
              </p:ext>
            </p:extLst>
          </p:nvPr>
        </p:nvGraphicFramePr>
        <p:xfrm>
          <a:off x="2032000" y="1311101"/>
          <a:ext cx="8128000" cy="185420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Sentence writing to describe the character’s actions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t>I can use a capital letter at the beginning of a sentence and for names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end my sentence with a full stop</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write a simple sentence with a subject, verb and object</a:t>
                      </a:r>
                    </a:p>
                  </a:txBody>
                  <a:tcPr/>
                </a:tc>
                <a:tc>
                  <a:txBody>
                    <a:bodyPr/>
                    <a:lstStyle/>
                    <a:p>
                      <a:endParaRPr lang="en-US"/>
                    </a:p>
                  </a:txBody>
                  <a:tcPr/>
                </a:tc>
                <a:extLst>
                  <a:ext uri="{0D108BD9-81ED-4DB2-BD59-A6C34878D82A}">
                    <a16:rowId xmlns:a16="http://schemas.microsoft.com/office/drawing/2014/main" val="3320329209"/>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14791705"/>
              </p:ext>
            </p:extLst>
          </p:nvPr>
        </p:nvGraphicFramePr>
        <p:xfrm>
          <a:off x="2032000" y="3692700"/>
          <a:ext cx="8128000" cy="222504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Sentence writing to retell the story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t>I can use a capital letter at the beginning of a sentence and for names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end my sentence with a full stop</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write a simple sentence with a subject, verb and object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write verbs in the simple present, 1</a:t>
                      </a:r>
                      <a:r>
                        <a:rPr lang="en-US" baseline="30000"/>
                        <a:t>st</a:t>
                      </a:r>
                      <a:r>
                        <a:rPr lang="en-US"/>
                        <a:t> person</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algn="ctr"/>
            <a:r>
              <a:rPr lang="en-US" sz="3000" b="1" u="sng"/>
              <a:t>Short Writing Opportunities</a:t>
            </a:r>
          </a:p>
        </p:txBody>
      </p:sp>
    </p:spTree>
    <p:extLst>
      <p:ext uri="{BB962C8B-B14F-4D97-AF65-F5344CB8AC3E}">
        <p14:creationId xmlns:p14="http://schemas.microsoft.com/office/powerpoint/2010/main" val="3125616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321518015"/>
              </p:ext>
            </p:extLst>
          </p:nvPr>
        </p:nvGraphicFramePr>
        <p:xfrm>
          <a:off x="391886" y="719666"/>
          <a:ext cx="11424063" cy="55829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Y5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how to  write compound sentences using and, but, so</a:t>
                      </a:r>
                    </a:p>
                    <a:p>
                      <a:endParaRPr lang="en-US" sz="1500"/>
                    </a:p>
                    <a:p>
                      <a:r>
                        <a:rPr lang="en-US" sz="1500"/>
                        <a:t>I know how to write complex sentences using because, if, after, before, as, although</a:t>
                      </a:r>
                    </a:p>
                    <a:p>
                      <a:endParaRPr lang="en-US" sz="1500"/>
                    </a:p>
                    <a:p>
                      <a:r>
                        <a:rPr lang="en-US" sz="1500"/>
                        <a:t>I know how to identify phrases and clauses</a:t>
                      </a:r>
                    </a:p>
                    <a:p>
                      <a:endParaRPr lang="en-US" sz="1500"/>
                    </a:p>
                    <a:p>
                      <a:r>
                        <a:rPr lang="en-US" sz="1500"/>
                        <a:t>I know how to use adverbs of time, place and manner</a:t>
                      </a:r>
                    </a:p>
                    <a:p>
                      <a:endParaRPr lang="en-US" sz="1500"/>
                    </a:p>
                    <a:p>
                      <a:r>
                        <a:rPr lang="en-US" sz="1500"/>
                        <a:t>I know how to build tension through figurative language and the 5 senses</a:t>
                      </a:r>
                    </a:p>
                    <a:p>
                      <a:endParaRPr lang="en-US" sz="1500"/>
                    </a:p>
                  </a:txBody>
                  <a:tcPr>
                    <a:solidFill>
                      <a:schemeClr val="accent4">
                        <a:lumMod val="20000"/>
                        <a:lumOff val="80000"/>
                      </a:schemeClr>
                    </a:solidFill>
                  </a:tcPr>
                </a:tc>
                <a:tc>
                  <a:txBody>
                    <a:bodyPr/>
                    <a:lstStyle/>
                    <a:p>
                      <a:endParaRPr lang="en-US" sz="1500"/>
                    </a:p>
                    <a:p>
                      <a:r>
                        <a:rPr lang="en-US" sz="1500"/>
                        <a:t>I know how to use ellipsis to link ideas and build tension</a:t>
                      </a:r>
                    </a:p>
                    <a:p>
                      <a:endParaRPr lang="en-US" sz="1500"/>
                    </a:p>
                    <a:p>
                      <a:r>
                        <a:rPr lang="en-US" sz="1500"/>
                        <a:t>I know how to punctuate direct speech correctly</a:t>
                      </a:r>
                    </a:p>
                    <a:p>
                      <a:endParaRPr lang="en-US" sz="1500"/>
                    </a:p>
                    <a:p>
                      <a:r>
                        <a:rPr lang="en-US" sz="1500"/>
                        <a:t>I know how to write action verbs in the past and present simple/perfect tense</a:t>
                      </a:r>
                    </a:p>
                    <a:p>
                      <a:endParaRPr lang="en-US" sz="1500"/>
                    </a:p>
                    <a:p>
                      <a:r>
                        <a:rPr lang="en-US" sz="1500"/>
                        <a:t>I know how to use adverbs to describe a speaker</a:t>
                      </a:r>
                    </a:p>
                    <a:p>
                      <a:endParaRPr lang="en-US" sz="1500"/>
                    </a:p>
                    <a:p>
                      <a:r>
                        <a:rPr lang="en-US" sz="1500"/>
                        <a:t>I know how to identify and write a variety of opening sentences</a:t>
                      </a:r>
                    </a:p>
                  </a:txBody>
                  <a:tcPr>
                    <a:solidFill>
                      <a:schemeClr val="accent4">
                        <a:lumMod val="20000"/>
                        <a:lumOff val="80000"/>
                      </a:schemeClr>
                    </a:solidFill>
                  </a:tcPr>
                </a:tc>
                <a:tc>
                  <a:txBody>
                    <a:bodyPr/>
                    <a:lstStyle/>
                    <a:p>
                      <a:endParaRPr lang="en-US" sz="1500"/>
                    </a:p>
                    <a:p>
                      <a:r>
                        <a:rPr lang="en-US" sz="1500"/>
                        <a:t>I know how to write correctly punctuated complex sentences using a variety of conjunctions</a:t>
                      </a:r>
                    </a:p>
                    <a:p>
                      <a:endParaRPr lang="en-US" sz="1500"/>
                    </a:p>
                    <a:p>
                      <a:r>
                        <a:rPr lang="en-US" sz="1500"/>
                        <a:t>I know how to use commas to mark clauses and parenthesis</a:t>
                      </a:r>
                    </a:p>
                    <a:p>
                      <a:endParaRPr lang="en-US" sz="1500"/>
                    </a:p>
                    <a:p>
                      <a:r>
                        <a:rPr lang="en-US" sz="1500"/>
                        <a:t>I know how to create tension in a variety of different ways</a:t>
                      </a:r>
                    </a:p>
                    <a:p>
                      <a:endParaRPr lang="en-US" sz="1500"/>
                    </a:p>
                    <a:p>
                      <a:r>
                        <a:rPr lang="en-US" sz="1500"/>
                        <a:t>I know how to use figurative language to create an effect</a:t>
                      </a:r>
                    </a:p>
                    <a:p>
                      <a:endParaRPr lang="en-US" sz="150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Y1/Y2/Y3/Y4 that will be built upon in each of these phases and retrieval practice should take place before the related objective is covered in Y5. E.g. retrieval practice around identifying phrases and clauses should be completed before the objective ‘I can formulate complex sentences using when/while/until’  is taught.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1416532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1217979963"/>
              </p:ext>
            </p:extLst>
          </p:nvPr>
        </p:nvGraphicFramePr>
        <p:xfrm>
          <a:off x="347134" y="410031"/>
          <a:ext cx="11497731" cy="630555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a:t>As a reader:</a:t>
                      </a:r>
                    </a:p>
                    <a:p>
                      <a:r>
                        <a:rPr lang="en-GB" sz="1300" b="0" i="0" kern="1200">
                          <a:solidFill>
                            <a:schemeClr val="dk1"/>
                          </a:solidFill>
                          <a:effectLst/>
                          <a:latin typeface="+mn-lt"/>
                          <a:ea typeface="+mn-ea"/>
                          <a:cs typeface="+mn-cs"/>
                        </a:rPr>
                        <a:t>I can read for meaning and explore the meaning of words in context</a:t>
                      </a:r>
                    </a:p>
                    <a:p>
                      <a:r>
                        <a:rPr lang="en-GB" sz="1300" b="0" i="0" kern="1200">
                          <a:solidFill>
                            <a:schemeClr val="dk1"/>
                          </a:solidFill>
                          <a:effectLst/>
                          <a:latin typeface="+mn-lt"/>
                          <a:ea typeface="+mn-ea"/>
                          <a:cs typeface="+mn-cs"/>
                        </a:rPr>
                        <a:t>I can draw inferences, justifying these with evidence</a:t>
                      </a:r>
                    </a:p>
                    <a:p>
                      <a:r>
                        <a:rPr lang="en-GB" sz="1300" b="0" i="0" kern="1200">
                          <a:solidFill>
                            <a:schemeClr val="dk1"/>
                          </a:solidFill>
                          <a:effectLst/>
                          <a:latin typeface="+mn-lt"/>
                          <a:ea typeface="+mn-ea"/>
                          <a:cs typeface="+mn-cs"/>
                        </a:rPr>
                        <a:t>I can make more than one prediction about what might happen next</a:t>
                      </a:r>
                    </a:p>
                    <a:p>
                      <a:r>
                        <a:rPr lang="en-GB" sz="1300" b="0" i="0" kern="1200">
                          <a:solidFill>
                            <a:schemeClr val="dk1"/>
                          </a:solidFill>
                          <a:effectLst/>
                          <a:latin typeface="+mn-lt"/>
                          <a:ea typeface="+mn-ea"/>
                          <a:cs typeface="+mn-cs"/>
                        </a:rPr>
                        <a:t>I can discuss and evaluate how  authors use language and consider the impact on the reader</a:t>
                      </a:r>
                    </a:p>
                    <a:p>
                      <a:r>
                        <a:rPr lang="en-GB" sz="1300" b="0" i="0" kern="1200">
                          <a:solidFill>
                            <a:schemeClr val="dk1"/>
                          </a:solidFill>
                          <a:effectLst/>
                          <a:latin typeface="+mn-lt"/>
                          <a:ea typeface="+mn-ea"/>
                          <a:cs typeface="+mn-cs"/>
                        </a:rPr>
                        <a:t>I can male comparisons within and across books</a:t>
                      </a:r>
                    </a:p>
                    <a:p>
                      <a:r>
                        <a:rPr lang="en-GB" sz="1300" b="0" i="0" kern="1200">
                          <a:solidFill>
                            <a:schemeClr val="dk1"/>
                          </a:solidFill>
                          <a:effectLst/>
                          <a:latin typeface="+mn-lt"/>
                          <a:ea typeface="+mn-ea"/>
                          <a:cs typeface="+mn-cs"/>
                        </a:rPr>
                        <a:t>I can identify and discuss themes and conventions in and across texts</a:t>
                      </a:r>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commas accurately and consistently</a:t>
                      </a:r>
                    </a:p>
                    <a:p>
                      <a:r>
                        <a:rPr lang="en-GB" sz="1300" b="0" i="0" kern="1200">
                          <a:solidFill>
                            <a:schemeClr val="dk1"/>
                          </a:solidFill>
                          <a:effectLst/>
                          <a:latin typeface="+mn-lt"/>
                          <a:ea typeface="+mn-ea"/>
                          <a:cs typeface="+mn-cs"/>
                        </a:rPr>
                        <a:t>I can use a pair of commas to indicate parenthesis</a:t>
                      </a:r>
                    </a:p>
                    <a:p>
                      <a:r>
                        <a:rPr lang="en-GB" sz="1300" b="0" i="0" kern="1200">
                          <a:solidFill>
                            <a:schemeClr val="dk1"/>
                          </a:solidFill>
                          <a:effectLst/>
                          <a:latin typeface="+mn-lt"/>
                          <a:ea typeface="+mn-ea"/>
                          <a:cs typeface="+mn-cs"/>
                        </a:rPr>
                        <a:t>I can modify an adjective with an adverb</a:t>
                      </a:r>
                    </a:p>
                    <a:p>
                      <a:r>
                        <a:rPr lang="en-GB" sz="1300" b="0" i="0" kern="1200">
                          <a:solidFill>
                            <a:schemeClr val="dk1"/>
                          </a:solidFill>
                          <a:effectLst/>
                          <a:latin typeface="+mn-lt"/>
                          <a:ea typeface="+mn-ea"/>
                          <a:cs typeface="+mn-cs"/>
                        </a:rPr>
                        <a:t>I can formulate a complex sentence using when/while/until</a:t>
                      </a:r>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commas accurately and consistently</a:t>
                      </a:r>
                    </a:p>
                    <a:p>
                      <a:r>
                        <a:rPr lang="en-GB" sz="1300" b="0" i="0" kern="1200">
                          <a:solidFill>
                            <a:schemeClr val="dk1"/>
                          </a:solidFill>
                          <a:effectLst/>
                          <a:latin typeface="+mn-lt"/>
                          <a:ea typeface="+mn-ea"/>
                          <a:cs typeface="+mn-cs"/>
                        </a:rPr>
                        <a:t>I can use a pair of commas to indicate parenthesis</a:t>
                      </a:r>
                    </a:p>
                    <a:p>
                      <a:r>
                        <a:rPr lang="en-GB" sz="1300" b="0" i="0" kern="1200">
                          <a:solidFill>
                            <a:schemeClr val="dk1"/>
                          </a:solidFill>
                          <a:effectLst/>
                          <a:latin typeface="+mn-lt"/>
                          <a:ea typeface="+mn-ea"/>
                          <a:cs typeface="+mn-cs"/>
                        </a:rPr>
                        <a:t>I can modify an adjective with an adverb</a:t>
                      </a:r>
                    </a:p>
                    <a:p>
                      <a:r>
                        <a:rPr lang="en-GB" sz="1300" b="0" i="0" kern="1200">
                          <a:solidFill>
                            <a:schemeClr val="dk1"/>
                          </a:solidFill>
                          <a:effectLst/>
                          <a:latin typeface="+mn-lt"/>
                          <a:ea typeface="+mn-ea"/>
                          <a:cs typeface="+mn-cs"/>
                        </a:rPr>
                        <a:t>I can formulate a complex sentence using when/while/until</a:t>
                      </a:r>
                      <a:endParaRPr lang="en-US" sz="1300"/>
                    </a:p>
                    <a:p>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2056130">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the text using a ‘guided tour’</a:t>
                      </a:r>
                    </a:p>
                    <a:p>
                      <a:r>
                        <a:rPr lang="en-GB" sz="1300" b="1" u="sng"/>
                        <a:t>Writing skills</a:t>
                      </a:r>
                      <a:endParaRPr lang="en-GB" sz="1300" b="0" i="0" kern="1200">
                        <a:solidFill>
                          <a:schemeClr val="dk1"/>
                        </a:solidFill>
                        <a:effectLst/>
                        <a:latin typeface="+mn-lt"/>
                        <a:ea typeface="+mn-ea"/>
                        <a:cs typeface="+mn-cs"/>
                      </a:endParaRPr>
                    </a:p>
                    <a:p>
                      <a:r>
                        <a:rPr lang="en-US" sz="1300"/>
                        <a:t>I can collect vocabulary relating to atmosphere and tension</a:t>
                      </a:r>
                    </a:p>
                    <a:p>
                      <a:r>
                        <a:rPr lang="en-US" sz="1300"/>
                        <a:t>I cam generate synonyms for </a:t>
                      </a:r>
                      <a:r>
                        <a:rPr lang="en-US" sz="1300" err="1"/>
                        <a:t>colours</a:t>
                      </a:r>
                      <a:endParaRPr lang="en-US" sz="1300"/>
                    </a:p>
                    <a:p>
                      <a:r>
                        <a:rPr lang="en-US" sz="1300"/>
                        <a:t>I can record ambitious nouns, verbs, adjectives, adverbs linked to the text</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b="0" u="none"/>
                        <a:t>I can work in a pair to generate ideas for writing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using a ‘guided tour’</a:t>
                      </a:r>
                      <a:endParaRPr lang="en-US" sz="1300" b="0" u="none"/>
                    </a:p>
                    <a:p>
                      <a:r>
                        <a:rPr lang="en-US" sz="1300" b="0" u="none"/>
                        <a:t>I can compose and rehearse sentences orally</a:t>
                      </a:r>
                    </a:p>
                    <a:p>
                      <a:r>
                        <a:rPr lang="en-US" sz="1300" b="1" u="sng"/>
                        <a:t>As a writer:</a:t>
                      </a:r>
                    </a:p>
                    <a:p>
                      <a:r>
                        <a:rPr lang="en-US" sz="1300" b="0" u="none"/>
                        <a:t>I can use repetition to create cohesion</a:t>
                      </a:r>
                    </a:p>
                    <a:p>
                      <a:r>
                        <a:rPr lang="en-US" sz="1300" b="0" u="none"/>
                        <a:t>I can use hyperbole for effect</a:t>
                      </a:r>
                    </a:p>
                    <a:p>
                      <a:r>
                        <a:rPr lang="en-US" sz="1300" b="0" u="none"/>
                        <a:t>I can move clauses around for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write about a character that changes in response to an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write a setting that evokes an emotional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build tension using colour and false sense of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create atmosphere using weather and time of day</a:t>
                      </a:r>
                      <a:endParaRPr lang="en-US" sz="1300" b="1" u="sng"/>
                    </a:p>
                    <a:p>
                      <a:pPr algn="ctr"/>
                      <a:r>
                        <a:rPr lang="en-US" sz="1300" b="1" u="sng"/>
                        <a:t>SHORT WRITING OPPORTUNITIES</a:t>
                      </a:r>
                    </a:p>
                    <a:p>
                      <a:pPr marL="285750" indent="-285750" algn="ctr">
                        <a:buFont typeface="Wingdings" pitchFamily="2" charset="2"/>
                        <a:buChar char="ü"/>
                      </a:pPr>
                      <a:r>
                        <a:rPr lang="en-US" sz="1300" b="0" u="none"/>
                        <a:t>Diary in role as Lily in the coal shed</a:t>
                      </a:r>
                    </a:p>
                    <a:p>
                      <a:pPr marL="285750" indent="-285750" algn="ctr">
                        <a:buFont typeface="Wingdings" pitchFamily="2" charset="2"/>
                        <a:buChar char="ü"/>
                      </a:pPr>
                      <a:r>
                        <a:rPr lang="en-US" sz="1300" b="0" u="none"/>
                        <a:t>Setting description in the woods</a:t>
                      </a:r>
                    </a:p>
                    <a:p>
                      <a:pPr marL="285750" indent="-285750" algn="ctr">
                        <a:buFont typeface="Wingdings" pitchFamily="2" charset="2"/>
                        <a:buChar char="ü"/>
                      </a:pPr>
                      <a:r>
                        <a:rPr lang="en-US" sz="1300" b="0" u="none"/>
                        <a:t>Building tension during the airship battle</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a:t>I can tell a story using notes to support my ideas</a:t>
                      </a:r>
                    </a:p>
                    <a:p>
                      <a:r>
                        <a:rPr lang="en-US" sz="1300" b="1" u="sng"/>
                        <a:t>As a writer:</a:t>
                      </a:r>
                    </a:p>
                    <a:p>
                      <a:r>
                        <a:rPr lang="en-US" sz="1300"/>
                        <a:t>I can create a character that changes in response to an experience</a:t>
                      </a:r>
                    </a:p>
                    <a:p>
                      <a:r>
                        <a:rPr lang="en-US" sz="1300"/>
                        <a:t>I can write a setting that evokes an emotional response</a:t>
                      </a:r>
                    </a:p>
                    <a:p>
                      <a:r>
                        <a:rPr lang="en-US" sz="1300"/>
                        <a:t>I can develop story openings – contradiction</a:t>
                      </a:r>
                    </a:p>
                    <a:p>
                      <a:r>
                        <a:rPr lang="en-US" sz="1300"/>
                        <a:t>I can write believable endings – looking to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build tension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create atmosphere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independently choose a planning format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independently edit my work for errors and improvements</a:t>
                      </a:r>
                    </a:p>
                    <a:p>
                      <a:pPr algn="ctr"/>
                      <a:r>
                        <a:rPr lang="en-US" sz="1300" b="1" u="sng"/>
                        <a:t>OUTCOME</a:t>
                      </a:r>
                    </a:p>
                    <a:p>
                      <a:pPr marL="285750" indent="-285750" algn="ctr">
                        <a:buFont typeface="Wingdings" pitchFamily="2" charset="2"/>
                        <a:buChar char="ü"/>
                      </a:pPr>
                      <a:r>
                        <a:rPr lang="en-US" sz="1300" b="0" u="none"/>
                        <a:t>A missing chapter when Lily and Robert go to London</a:t>
                      </a:r>
                    </a:p>
                  </a:txBody>
                  <a:tcPr>
                    <a:solidFill>
                      <a:schemeClr val="accent5">
                        <a:lumMod val="20000"/>
                        <a:lumOff val="80000"/>
                      </a:schemeClr>
                    </a:solidFill>
                  </a:tcPr>
                </a:tc>
                <a:extLst>
                  <a:ext uri="{0D108BD9-81ED-4DB2-BD59-A6C34878D82A}">
                    <a16:rowId xmlns:a16="http://schemas.microsoft.com/office/drawing/2014/main" val="4282356528"/>
                  </a:ext>
                </a:extLst>
              </a:tr>
              <a:tr h="179959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the text using a ‘guided tour’</a:t>
                      </a:r>
                    </a:p>
                    <a:p>
                      <a:pPr rtl="0" fontAlgn="base"/>
                      <a:r>
                        <a:rPr lang="en-GB" sz="1300" b="0" i="0" kern="1200">
                          <a:solidFill>
                            <a:schemeClr val="dk1"/>
                          </a:solidFill>
                          <a:effectLst/>
                          <a:latin typeface="+mn-lt"/>
                          <a:ea typeface="+mn-ea"/>
                          <a:cs typeface="+mn-cs"/>
                        </a:rPr>
                        <a:t>I can read aloud with accuracy and fluency</a:t>
                      </a:r>
                    </a:p>
                    <a:p>
                      <a:r>
                        <a:rPr lang="en-US" sz="1300" b="1" u="sng"/>
                        <a:t>As a writer:</a:t>
                      </a:r>
                    </a:p>
                    <a:p>
                      <a:r>
                        <a:rPr lang="en-US" sz="1300"/>
                        <a:t>I can collect vocabulary relating to atmosphere and tension</a:t>
                      </a:r>
                    </a:p>
                    <a:p>
                      <a:r>
                        <a:rPr lang="en-US" sz="1300"/>
                        <a:t>I cam generate synonyms for </a:t>
                      </a:r>
                      <a:r>
                        <a:rPr lang="en-US" sz="1300" err="1"/>
                        <a:t>colours</a:t>
                      </a:r>
                      <a:endParaRPr lang="en-US" sz="1300"/>
                    </a:p>
                    <a:p>
                      <a:r>
                        <a:rPr lang="en-US" sz="1300"/>
                        <a:t>I can record ambitious nouns, verbs, adjectives, adverbs linked to the text</a:t>
                      </a:r>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71066907"/>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90310" y="27980"/>
            <a:ext cx="10961224"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Y5 AUTUMN WRITING TO ENTERTAIN NARRATIVE</a:t>
            </a:r>
          </a:p>
        </p:txBody>
      </p:sp>
    </p:spTree>
    <p:extLst>
      <p:ext uri="{BB962C8B-B14F-4D97-AF65-F5344CB8AC3E}">
        <p14:creationId xmlns:p14="http://schemas.microsoft.com/office/powerpoint/2010/main" val="2406551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4123734238"/>
              </p:ext>
            </p:extLst>
          </p:nvPr>
        </p:nvGraphicFramePr>
        <p:xfrm>
          <a:off x="2032000" y="697642"/>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Diary in role as Lily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a pair of commas to indicate parenthesis</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modify an adjective with an adverb</a:t>
                      </a:r>
                    </a:p>
                  </a:txBody>
                  <a:tcPr/>
                </a:tc>
                <a:tc>
                  <a:txBody>
                    <a:bodyPr/>
                    <a:lstStyle/>
                    <a:p>
                      <a:endParaRPr lang="en-US"/>
                    </a:p>
                  </a:txBody>
                  <a:tcPr/>
                </a:tc>
                <a:extLst>
                  <a:ext uri="{0D108BD9-81ED-4DB2-BD59-A6C34878D82A}">
                    <a16:rowId xmlns:a16="http://schemas.microsoft.com/office/drawing/2014/main" val="1228543918"/>
                  </a:ext>
                </a:extLst>
              </a:tr>
              <a:tr h="370840">
                <a:tc>
                  <a:txBody>
                    <a:bodyPr/>
                    <a:lstStyle/>
                    <a:p>
                      <a:r>
                        <a:rPr lang="en-US"/>
                        <a:t>I can write about how a character changes because of an event</a:t>
                      </a:r>
                    </a:p>
                  </a:txBody>
                  <a:tcPr/>
                </a:tc>
                <a:tc>
                  <a:txBody>
                    <a:bodyPr/>
                    <a:lstStyle/>
                    <a:p>
                      <a:endParaRPr lang="en-US"/>
                    </a:p>
                  </a:txBody>
                  <a:tcPr/>
                </a:tc>
                <a:extLst>
                  <a:ext uri="{0D108BD9-81ED-4DB2-BD59-A6C34878D82A}">
                    <a16:rowId xmlns:a16="http://schemas.microsoft.com/office/drawing/2014/main" val="4174126554"/>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587928687"/>
              </p:ext>
            </p:extLst>
          </p:nvPr>
        </p:nvGraphicFramePr>
        <p:xfrm>
          <a:off x="2032000" y="3785298"/>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Setting description in the woods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repetition for cohesion and effect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choose vocabulary and figurative language to evoke a response</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formulate complex sentences using while/when/until</a:t>
                      </a:r>
                    </a:p>
                  </a:txBody>
                  <a:tcPr/>
                </a:tc>
                <a:tc>
                  <a:txBody>
                    <a:bodyPr/>
                    <a:lstStyle/>
                    <a:p>
                      <a:endParaRPr lang="en-US"/>
                    </a:p>
                  </a:txBody>
                  <a:tcPr/>
                </a:tc>
                <a:extLst>
                  <a:ext uri="{0D108BD9-81ED-4DB2-BD59-A6C34878D82A}">
                    <a16:rowId xmlns:a16="http://schemas.microsoft.com/office/drawing/2014/main" val="2745936292"/>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57108" y="13257"/>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1357175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457218882"/>
              </p:ext>
            </p:extLst>
          </p:nvPr>
        </p:nvGraphicFramePr>
        <p:xfrm>
          <a:off x="2041645" y="1667130"/>
          <a:ext cx="8128000" cy="405384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Building tension in the airship battle</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create tension by:</a:t>
                      </a:r>
                    </a:p>
                    <a:p>
                      <a:pPr marL="285750" indent="-285750">
                        <a:buFontTx/>
                        <a:buChar char="-"/>
                      </a:pPr>
                      <a:r>
                        <a:rPr lang="en-US"/>
                        <a:t>Using hyperbole for effect</a:t>
                      </a:r>
                    </a:p>
                    <a:p>
                      <a:pPr marL="285750" indent="-285750">
                        <a:buFontTx/>
                        <a:buChar char="-"/>
                      </a:pPr>
                      <a:r>
                        <a:rPr lang="en-US"/>
                        <a:t>Creating a false sense of security</a:t>
                      </a:r>
                    </a:p>
                    <a:p>
                      <a:pPr marL="285750" indent="-285750">
                        <a:buFontTx/>
                        <a:buChar char="-"/>
                      </a:pPr>
                      <a:r>
                        <a:rPr lang="en-US"/>
                        <a:t>Delaying the reveal</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move clauses around for effect</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create atmosphere using weather/time of day</a:t>
                      </a:r>
                    </a:p>
                  </a:txBody>
                  <a:tcPr/>
                </a:tc>
                <a:tc>
                  <a:txBody>
                    <a:bodyPr/>
                    <a:lstStyle/>
                    <a:p>
                      <a:endParaRPr lang="en-US"/>
                    </a:p>
                  </a:txBody>
                  <a:tcPr/>
                </a:tc>
                <a:extLst>
                  <a:ext uri="{0D108BD9-81ED-4DB2-BD59-A6C34878D82A}">
                    <a16:rowId xmlns:a16="http://schemas.microsoft.com/office/drawing/2014/main" val="596326794"/>
                  </a:ext>
                </a:extLst>
              </a:tr>
              <a:tr h="370840">
                <a:tc>
                  <a:txBody>
                    <a:bodyPr/>
                    <a:lstStyle/>
                    <a:p>
                      <a:r>
                        <a:rPr lang="en-US"/>
                        <a:t>I can formulate complex sentences using while/when/until</a:t>
                      </a:r>
                    </a:p>
                  </a:txBody>
                  <a:tcPr/>
                </a:tc>
                <a:tc>
                  <a:txBody>
                    <a:bodyPr/>
                    <a:lstStyle/>
                    <a:p>
                      <a:endParaRPr lang="en-US"/>
                    </a:p>
                  </a:txBody>
                  <a:tcPr/>
                </a:tc>
                <a:extLst>
                  <a:ext uri="{0D108BD9-81ED-4DB2-BD59-A6C34878D82A}">
                    <a16:rowId xmlns:a16="http://schemas.microsoft.com/office/drawing/2014/main" val="2911954633"/>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2302369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361645239"/>
              </p:ext>
            </p:extLst>
          </p:nvPr>
        </p:nvGraphicFramePr>
        <p:xfrm>
          <a:off x="2041645" y="1319889"/>
          <a:ext cx="8128000" cy="46786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Missing chapter</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structure my story with:</a:t>
                      </a:r>
                    </a:p>
                    <a:p>
                      <a:pPr marL="285750" indent="-285750">
                        <a:buFontTx/>
                        <a:buChar char="-"/>
                      </a:pPr>
                      <a:r>
                        <a:rPr lang="en-US"/>
                        <a:t>A clear story opening and a believable ending</a:t>
                      </a:r>
                    </a:p>
                    <a:p>
                      <a:pPr marL="285750" indent="-285750">
                        <a:buFontTx/>
                        <a:buChar char="-"/>
                      </a:pPr>
                      <a:r>
                        <a:rPr lang="en-US"/>
                        <a:t>Longer, developed paragraphs that change with the time, place or topic</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some of the features of fantasy stories by:</a:t>
                      </a:r>
                    </a:p>
                    <a:p>
                      <a:pPr marL="285750" indent="-285750">
                        <a:buFontTx/>
                        <a:buChar char="-"/>
                      </a:pPr>
                      <a:r>
                        <a:rPr lang="en-US"/>
                        <a:t>Describing a detailed setting that evokes a response with figurative language and powerful verbs, adjectives and adverbs</a:t>
                      </a:r>
                    </a:p>
                    <a:p>
                      <a:pPr marL="285750" indent="-285750">
                        <a:buFontTx/>
                        <a:buChar char="-"/>
                      </a:pPr>
                      <a:r>
                        <a:rPr lang="en-US"/>
                        <a:t>Including a detailed description of characters that change according to the event</a:t>
                      </a:r>
                    </a:p>
                    <a:p>
                      <a:pPr marL="285750" indent="-285750">
                        <a:buFontTx/>
                        <a:buChar char="-"/>
                      </a:pPr>
                      <a:r>
                        <a:rPr lang="en-US"/>
                        <a:t>Creating tension through colour words and a false sense of security</a:t>
                      </a:r>
                    </a:p>
                    <a:p>
                      <a:pPr marL="285750" indent="-285750">
                        <a:buFontTx/>
                        <a:buChar char="-"/>
                      </a:pPr>
                      <a:r>
                        <a:rPr lang="en-US"/>
                        <a:t>Creating atmosphere using weather and time of the day</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776814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Y5 </a:t>
            </a:r>
            <a:r>
              <a:rPr lang="en-US" sz="3000" b="1" i="1" u="sng">
                <a:solidFill>
                  <a:prstClr val="black"/>
                </a:solidFill>
                <a:latin typeface="Arial" panose="020B0604020202020204" pitchFamily="34" charset="0"/>
                <a:cs typeface="Arial" panose="020B0604020202020204" pitchFamily="34" charset="0"/>
              </a:rPr>
              <a:t>writing to persuade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speech in role </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468056" y="2682976"/>
            <a:ext cx="424338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Suffragette: The Battle for Equality by David Roberts</a:t>
            </a:r>
          </a:p>
        </p:txBody>
      </p:sp>
      <p:sp>
        <p:nvSpPr>
          <p:cNvPr id="5" name="Rectangle 2">
            <a:extLst>
              <a:ext uri="{FF2B5EF4-FFF2-40B4-BE49-F238E27FC236}">
                <a16:creationId xmlns:a16="http://schemas.microsoft.com/office/drawing/2014/main" id="{414FCC4D-2D7F-8340-9F23-5AE9EB4C4E68}"/>
              </a:ext>
            </a:extLst>
          </p:cNvPr>
          <p:cNvSpPr>
            <a:spLocks noChangeArrowheads="1"/>
          </p:cNvSpPr>
          <p:nvPr/>
        </p:nvSpPr>
        <p:spPr bwMode="auto">
          <a:xfrm>
            <a:off x="2152185" y="1203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374E5CC3-470C-C84E-8D4F-1426405446F2}"/>
              </a:ext>
            </a:extLst>
          </p:cNvPr>
          <p:cNvPicPr>
            <a:picLocks noChangeAspect="1"/>
          </p:cNvPicPr>
          <p:nvPr/>
        </p:nvPicPr>
        <p:blipFill>
          <a:blip r:embed="rId2"/>
          <a:stretch>
            <a:fillRect/>
          </a:stretch>
        </p:blipFill>
        <p:spPr>
          <a:xfrm>
            <a:off x="7371144" y="1584043"/>
            <a:ext cx="3352800" cy="4152900"/>
          </a:xfrm>
          <a:prstGeom prst="rect">
            <a:avLst/>
          </a:prstGeom>
        </p:spPr>
      </p:pic>
    </p:spTree>
    <p:extLst>
      <p:ext uri="{BB962C8B-B14F-4D97-AF65-F5344CB8AC3E}">
        <p14:creationId xmlns:p14="http://schemas.microsoft.com/office/powerpoint/2010/main" val="2899026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898920763"/>
              </p:ext>
            </p:extLst>
          </p:nvPr>
        </p:nvGraphicFramePr>
        <p:xfrm>
          <a:off x="391886" y="719666"/>
          <a:ext cx="11424063" cy="58115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Y5 WRITING TO PERSUADE</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the function of verbs and how to write them in different tenses</a:t>
                      </a:r>
                    </a:p>
                    <a:p>
                      <a:endParaRPr lang="en-US" sz="1500"/>
                    </a:p>
                    <a:p>
                      <a:r>
                        <a:rPr lang="en-US" sz="1500"/>
                        <a:t>I know how to write correctly punctuated complex sentences using when/while/until</a:t>
                      </a:r>
                    </a:p>
                    <a:p>
                      <a:endParaRPr lang="en-US" sz="1500"/>
                    </a:p>
                    <a:p>
                      <a:r>
                        <a:rPr lang="en-US" sz="1500"/>
                        <a:t>I know how to write topic sentences</a:t>
                      </a:r>
                    </a:p>
                    <a:p>
                      <a:endParaRPr lang="en-US" sz="1500"/>
                    </a:p>
                    <a:p>
                      <a:r>
                        <a:rPr lang="en-US" sz="1500"/>
                        <a:t>I know how to  identify and use the features of persuasive writing from Y4</a:t>
                      </a:r>
                    </a:p>
                    <a:p>
                      <a:endParaRPr lang="en-US" sz="1500"/>
                    </a:p>
                    <a:p>
                      <a:r>
                        <a:rPr lang="en-US" sz="1500"/>
                        <a:t>I can identify and use formal language</a:t>
                      </a:r>
                    </a:p>
                    <a:p>
                      <a:endParaRPr lang="en-US" sz="1500"/>
                    </a:p>
                  </a:txBody>
                  <a:tcPr>
                    <a:solidFill>
                      <a:schemeClr val="accent4">
                        <a:lumMod val="20000"/>
                        <a:lumOff val="80000"/>
                      </a:schemeClr>
                    </a:solidFill>
                  </a:tcPr>
                </a:tc>
                <a:tc>
                  <a:txBody>
                    <a:bodyPr/>
                    <a:lstStyle/>
                    <a:p>
                      <a:endParaRPr lang="en-US" sz="1500"/>
                    </a:p>
                    <a:p>
                      <a:r>
                        <a:rPr lang="en-US" sz="1500"/>
                        <a:t>I know how to use comparative/superlative adjectives</a:t>
                      </a:r>
                    </a:p>
                    <a:p>
                      <a:endParaRPr lang="en-US" sz="1500"/>
                    </a:p>
                    <a:p>
                      <a:r>
                        <a:rPr lang="en-US" sz="1500"/>
                        <a:t>I know how to identify the features of persuasive writing from Y5</a:t>
                      </a:r>
                    </a:p>
                    <a:p>
                      <a:endParaRPr lang="en-US" sz="1500"/>
                    </a:p>
                    <a:p>
                      <a:r>
                        <a:rPr lang="en-US" sz="1500"/>
                        <a:t>I know the difference between a pronoun and a determiner</a:t>
                      </a:r>
                    </a:p>
                    <a:p>
                      <a:endParaRPr lang="en-US" sz="1500"/>
                    </a:p>
                    <a:p>
                      <a:r>
                        <a:rPr lang="en-US" sz="1500"/>
                        <a:t>I know how to identify and write sentences using appositives</a:t>
                      </a:r>
                    </a:p>
                    <a:p>
                      <a:endParaRPr lang="en-US" sz="1500"/>
                    </a:p>
                    <a:p>
                      <a:r>
                        <a:rPr lang="en-US" sz="1500"/>
                        <a:t>I know how to write expanded noun phrases with a prepositional phrase</a:t>
                      </a:r>
                    </a:p>
                    <a:p>
                      <a:endParaRPr lang="en-US" sz="1500"/>
                    </a:p>
                    <a:p>
                      <a:endParaRPr lang="en-US" sz="1500"/>
                    </a:p>
                  </a:txBody>
                  <a:tcPr>
                    <a:solidFill>
                      <a:schemeClr val="accent4">
                        <a:lumMod val="20000"/>
                        <a:lumOff val="80000"/>
                      </a:schemeClr>
                    </a:solidFill>
                  </a:tcPr>
                </a:tc>
                <a:tc>
                  <a:txBody>
                    <a:bodyPr/>
                    <a:lstStyle/>
                    <a:p>
                      <a:endParaRPr lang="en-US" sz="1500"/>
                    </a:p>
                    <a:p>
                      <a:r>
                        <a:rPr lang="en-US" sz="1500"/>
                        <a:t>I know how to use the features of persuasive writing from Y5</a:t>
                      </a:r>
                    </a:p>
                    <a:p>
                      <a:endParaRPr lang="en-US" sz="1500"/>
                    </a:p>
                    <a:p>
                      <a:r>
                        <a:rPr lang="en-US" sz="1500"/>
                        <a:t>I know how to use modal verbs</a:t>
                      </a:r>
                    </a:p>
                    <a:p>
                      <a:endParaRPr lang="en-US" sz="1500"/>
                    </a:p>
                    <a:p>
                      <a:r>
                        <a:rPr lang="en-US" sz="1500"/>
                        <a:t>I know how to recognize and use standard English</a:t>
                      </a:r>
                    </a:p>
                    <a:p>
                      <a:endParaRPr lang="en-US" sz="1500"/>
                    </a:p>
                    <a:p>
                      <a:r>
                        <a:rPr lang="en-US" sz="1500"/>
                        <a:t>I know how to formulate an opinion</a:t>
                      </a:r>
                    </a:p>
                    <a:p>
                      <a:endParaRPr lang="en-US" sz="1500"/>
                    </a:p>
                    <a:p>
                      <a:r>
                        <a:rPr lang="en-US" sz="1500"/>
                        <a:t>I know how to write a complex sentence using since/that </a:t>
                      </a:r>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Y1/Y2/Y3/Y4/Y5 that will be built upon in each of these phases and retrieval practice should take place before the related objective is covered in Y5. E.g. retrieval practice around the function of verbs should be completed before the objective ‘I know the function of modal verbs’ is taught.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521576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506189563"/>
              </p:ext>
            </p:extLst>
          </p:nvPr>
        </p:nvGraphicFramePr>
        <p:xfrm>
          <a:off x="347133" y="319840"/>
          <a:ext cx="11497731" cy="6254395"/>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670067">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118515">
                <a:tc rowSpan="2">
                  <a:txBody>
                    <a:bodyPr/>
                    <a:lstStyle/>
                    <a:p>
                      <a:r>
                        <a:rPr lang="en-US" sz="1300" b="1" u="sng"/>
                        <a:t>As a reader:</a:t>
                      </a:r>
                    </a:p>
                    <a:p>
                      <a:pPr rtl="0" fontAlgn="base"/>
                      <a:r>
                        <a:rPr lang="en-GB" sz="1300" b="0" i="0" kern="1200">
                          <a:solidFill>
                            <a:schemeClr val="dk1"/>
                          </a:solidFill>
                          <a:effectLst/>
                          <a:latin typeface="+mn-lt"/>
                          <a:ea typeface="+mn-ea"/>
                          <a:cs typeface="+mn-cs"/>
                        </a:rPr>
                        <a:t>I can make comparisons within and across books </a:t>
                      </a:r>
                    </a:p>
                    <a:p>
                      <a:pPr rtl="0" fontAlgn="base"/>
                      <a:r>
                        <a:rPr lang="en-GB" sz="1300" b="0" i="0" kern="1200">
                          <a:solidFill>
                            <a:schemeClr val="dk1"/>
                          </a:solidFill>
                          <a:effectLst/>
                          <a:latin typeface="+mn-lt"/>
                          <a:ea typeface="+mn-ea"/>
                          <a:cs typeface="+mn-cs"/>
                        </a:rPr>
                        <a:t>I can read for meaning and explore the meaning of words in context </a:t>
                      </a:r>
                    </a:p>
                    <a:p>
                      <a:pPr rtl="0" fontAlgn="base"/>
                      <a:r>
                        <a:rPr lang="en-GB" sz="1300" b="0" i="0" kern="1200">
                          <a:solidFill>
                            <a:schemeClr val="dk1"/>
                          </a:solidFill>
                          <a:effectLst/>
                          <a:latin typeface="+mn-lt"/>
                          <a:ea typeface="+mn-ea"/>
                          <a:cs typeface="+mn-cs"/>
                        </a:rPr>
                        <a:t>I can draw inferences, justifying these with evidence </a:t>
                      </a:r>
                    </a:p>
                    <a:p>
                      <a:pPr rtl="0" fontAlgn="base"/>
                      <a:r>
                        <a:rPr lang="en-GB" sz="1300" b="0" i="0" kern="1200">
                          <a:solidFill>
                            <a:schemeClr val="dk1"/>
                          </a:solidFill>
                          <a:effectLst/>
                          <a:latin typeface="+mn-lt"/>
                          <a:ea typeface="+mn-ea"/>
                          <a:cs typeface="+mn-cs"/>
                        </a:rPr>
                        <a:t>I can identify how language, structure and presentation contribute to meaning </a:t>
                      </a:r>
                    </a:p>
                    <a:p>
                      <a:pPr rtl="0" fontAlgn="base"/>
                      <a:r>
                        <a:rPr lang="en-GB" sz="1300" b="0" i="0" kern="1200">
                          <a:solidFill>
                            <a:schemeClr val="dk1"/>
                          </a:solidFill>
                          <a:effectLst/>
                          <a:latin typeface="+mn-lt"/>
                          <a:ea typeface="+mn-ea"/>
                          <a:cs typeface="+mn-cs"/>
                        </a:rPr>
                        <a:t>I can discuss and evaluate how authors use language and consider the impact on the reader </a:t>
                      </a:r>
                    </a:p>
                    <a:p>
                      <a:pPr rtl="0" fontAlgn="base"/>
                      <a:r>
                        <a:rPr lang="en-GB" sz="1300" b="0" i="0" kern="1200">
                          <a:solidFill>
                            <a:schemeClr val="dk1"/>
                          </a:solidFill>
                          <a:effectLst/>
                          <a:latin typeface="+mn-lt"/>
                          <a:ea typeface="+mn-ea"/>
                          <a:cs typeface="+mn-cs"/>
                        </a:rPr>
                        <a:t>I can participate in discussions about books that I have read</a:t>
                      </a:r>
                    </a:p>
                    <a:p>
                      <a:r>
                        <a:rPr lang="en-GB" sz="1300" b="0" i="0" kern="1200">
                          <a:solidFill>
                            <a:schemeClr val="dk1"/>
                          </a:solidFill>
                          <a:effectLst/>
                          <a:latin typeface="+mn-lt"/>
                          <a:ea typeface="+mn-ea"/>
                          <a:cs typeface="+mn-cs"/>
                        </a:rPr>
                        <a:t>I can identify different ways of opening and concluding a text</a:t>
                      </a:r>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punctuate bullet points consistently</a:t>
                      </a:r>
                    </a:p>
                    <a:p>
                      <a:r>
                        <a:rPr lang="en-GB" sz="1300" b="0" i="0" kern="1200">
                          <a:solidFill>
                            <a:schemeClr val="dk1"/>
                          </a:solidFill>
                          <a:effectLst/>
                          <a:latin typeface="+mn-lt"/>
                          <a:ea typeface="+mn-ea"/>
                          <a:cs typeface="+mn-cs"/>
                        </a:rPr>
                        <a:t>I can identify and describe the function of modal verbs</a:t>
                      </a:r>
                    </a:p>
                    <a:p>
                      <a:r>
                        <a:rPr lang="en-GB" sz="1300" b="0" i="0" kern="1200">
                          <a:solidFill>
                            <a:schemeClr val="dk1"/>
                          </a:solidFill>
                          <a:effectLst/>
                          <a:latin typeface="+mn-lt"/>
                          <a:ea typeface="+mn-ea"/>
                          <a:cs typeface="+mn-cs"/>
                        </a:rPr>
                        <a:t>I can formulate a complex sentence using since, that</a:t>
                      </a:r>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identify and describe the function of modal verbs</a:t>
                      </a:r>
                    </a:p>
                    <a:p>
                      <a:r>
                        <a:rPr lang="en-GB" sz="1300" b="0" i="0" kern="1200">
                          <a:solidFill>
                            <a:schemeClr val="dk1"/>
                          </a:solidFill>
                          <a:effectLst/>
                          <a:latin typeface="+mn-lt"/>
                          <a:ea typeface="+mn-ea"/>
                          <a:cs typeface="+mn-cs"/>
                        </a:rPr>
                        <a:t>I can formulate a complex sentence using since, that</a:t>
                      </a:r>
                    </a:p>
                    <a:p>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2537224">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a text through debate</a:t>
                      </a:r>
                    </a:p>
                    <a:p>
                      <a:r>
                        <a:rPr lang="en-GB" sz="1300" b="1" u="sng"/>
                        <a:t>Writing skills</a:t>
                      </a:r>
                      <a:endParaRPr lang="en-GB" sz="1300" b="0" i="0" kern="1200">
                        <a:solidFill>
                          <a:schemeClr val="dk1"/>
                        </a:solidFill>
                        <a:effectLst/>
                        <a:latin typeface="+mn-lt"/>
                        <a:ea typeface="+mn-ea"/>
                        <a:cs typeface="+mn-cs"/>
                      </a:endParaRPr>
                    </a:p>
                    <a:p>
                      <a:r>
                        <a:rPr lang="en-US" sz="1300"/>
                        <a:t>I can collect examples of formal language appropriate to the purpose and audience</a:t>
                      </a:r>
                    </a:p>
                    <a:p>
                      <a:r>
                        <a:rPr lang="en-US" sz="1300"/>
                        <a:t>I can identify features of the text types</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u="none" kern="1200">
                          <a:solidFill>
                            <a:schemeClr val="dk1"/>
                          </a:solidFill>
                          <a:effectLst/>
                          <a:latin typeface="+mn-lt"/>
                          <a:ea typeface="+mn-ea"/>
                          <a:cs typeface="+mn-cs"/>
                        </a:rPr>
                        <a:t>I can explore a text through debate</a:t>
                      </a:r>
                    </a:p>
                    <a:p>
                      <a:pPr rtl="0" fontAlgn="base"/>
                      <a:r>
                        <a:rPr lang="en-GB" sz="1300" b="0" i="0" u="none" kern="1200">
                          <a:solidFill>
                            <a:schemeClr val="dk1"/>
                          </a:solidFill>
                          <a:effectLst/>
                          <a:latin typeface="+mn-lt"/>
                          <a:ea typeface="+mn-ea"/>
                          <a:cs typeface="+mn-cs"/>
                        </a:rPr>
                        <a:t>I can vary and deliberately select vocabulary and grammar to suit purpose</a:t>
                      </a:r>
                    </a:p>
                    <a:p>
                      <a:pPr rtl="0" fontAlgn="base"/>
                      <a:r>
                        <a:rPr lang="en-GB" sz="1300" b="0" i="0" u="none" kern="1200">
                          <a:solidFill>
                            <a:schemeClr val="dk1"/>
                          </a:solidFill>
                          <a:effectLst/>
                          <a:latin typeface="+mn-lt"/>
                          <a:ea typeface="+mn-ea"/>
                          <a:cs typeface="+mn-cs"/>
                        </a:rPr>
                        <a:t>I can talk at length (at least two paragraphs) staying on topic and responding to comments</a:t>
                      </a:r>
                    </a:p>
                    <a:p>
                      <a:r>
                        <a:rPr lang="en-US" sz="1300" b="1" u="sng"/>
                        <a:t>As a writer:</a:t>
                      </a:r>
                    </a:p>
                    <a:p>
                      <a:r>
                        <a:rPr lang="en-US" sz="1300" b="0" u="none"/>
                        <a:t>I can write extended paragraphs developed and </a:t>
                      </a:r>
                      <a:r>
                        <a:rPr lang="en-US" sz="1300" b="0" u="none" err="1"/>
                        <a:t>organised</a:t>
                      </a:r>
                      <a:r>
                        <a:rPr lang="en-US" sz="1300" b="0" u="none"/>
                        <a:t> around a theme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link topic sentences to previous paragraphs for cohesion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standard English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a:t>I can establish and maintain viewpoint through opinions and expert comments for credibility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features of the text type – exaggeration, rhetorical Qs, repetition, opinion and rule of 3</a:t>
                      </a:r>
                    </a:p>
                    <a:p>
                      <a:endParaRPr lang="en-US" sz="1300" b="1" u="none"/>
                    </a:p>
                    <a:p>
                      <a:pPr algn="ctr"/>
                      <a:r>
                        <a:rPr lang="en-US" sz="1300" b="1" u="none"/>
                        <a:t>SHORT WRITING OPPORTUNITIES</a:t>
                      </a:r>
                    </a:p>
                    <a:p>
                      <a:pPr marL="285750" indent="-285750" algn="ctr">
                        <a:buFont typeface="Wingdings" pitchFamily="2" charset="2"/>
                        <a:buChar char="ü"/>
                      </a:pPr>
                      <a:r>
                        <a:rPr lang="en-US" sz="1300" b="0" u="none"/>
                        <a:t>Persuasive paragraphs linked to event to practice different features</a:t>
                      </a:r>
                    </a:p>
                    <a:p>
                      <a:pPr marL="285750" indent="-285750" algn="ctr">
                        <a:buFont typeface="Wingdings" pitchFamily="2" charset="2"/>
                        <a:buChar char="ü"/>
                      </a:pPr>
                      <a:r>
                        <a:rPr lang="en-US" sz="1300" b="0" u="none"/>
                        <a:t>Report on an suffragette event</a:t>
                      </a:r>
                    </a:p>
                    <a:p>
                      <a:pPr marL="285750" indent="-285750" algn="ctr">
                        <a:buFont typeface="Wingdings" pitchFamily="2" charset="2"/>
                        <a:buChar char="ü"/>
                      </a:pPr>
                      <a:endParaRPr lang="en-US" sz="1300" b="0" u="none"/>
                    </a:p>
                  </a:txBody>
                  <a:tcPr>
                    <a:solidFill>
                      <a:schemeClr val="accent5">
                        <a:lumMod val="20000"/>
                        <a:lumOff val="80000"/>
                      </a:schemeClr>
                    </a:solidFill>
                  </a:tcPr>
                </a:tc>
                <a:tc rowSpan="2">
                  <a:txBody>
                    <a:bodyPr/>
                    <a:lstStyle/>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a variety of techniques to open the the text and draw the reader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write a clear summary, choosing an appropriate way of concluding</a:t>
                      </a:r>
                    </a:p>
                    <a:p>
                      <a:r>
                        <a:rPr lang="en-US" sz="1300"/>
                        <a:t>I can deliberately choose and control the level of formality</a:t>
                      </a:r>
                    </a:p>
                    <a:p>
                      <a:r>
                        <a:rPr lang="en-US" sz="1300"/>
                        <a:t>I can establish and maintain viewpoint</a:t>
                      </a:r>
                    </a:p>
                    <a:p>
                      <a:r>
                        <a:rPr lang="en-US" sz="1300"/>
                        <a:t>I can use features of the text type</a:t>
                      </a:r>
                    </a:p>
                    <a:p>
                      <a:r>
                        <a:rPr lang="en-US" sz="1300"/>
                        <a:t>I can independently choose a planning frame</a:t>
                      </a:r>
                    </a:p>
                    <a:p>
                      <a:r>
                        <a:rPr lang="en-US" sz="1300"/>
                        <a:t>I can independently edit my work for errors and improvements</a:t>
                      </a:r>
                    </a:p>
                    <a:p>
                      <a:endParaRPr lang="en-US" sz="1300"/>
                    </a:p>
                    <a:p>
                      <a:pPr algn="ctr"/>
                      <a:r>
                        <a:rPr lang="en-US" sz="1300" b="1" u="sng"/>
                        <a:t>OUTCOME</a:t>
                      </a:r>
                    </a:p>
                    <a:p>
                      <a:pPr marL="285750" indent="-285750" algn="ctr">
                        <a:buFont typeface="Wingdings" pitchFamily="2" charset="2"/>
                        <a:buChar char="ü"/>
                      </a:pPr>
                      <a:r>
                        <a:rPr lang="en-US" sz="1300" b="0" u="none"/>
                        <a:t>A speech in role as a suffragist/suffragette to persuade the government to give the vote</a:t>
                      </a:r>
                    </a:p>
                  </a:txBody>
                  <a:tcPr>
                    <a:solidFill>
                      <a:schemeClr val="accent5">
                        <a:lumMod val="20000"/>
                        <a:lumOff val="80000"/>
                      </a:schemeClr>
                    </a:solidFill>
                  </a:tcPr>
                </a:tc>
                <a:extLst>
                  <a:ext uri="{0D108BD9-81ED-4DB2-BD59-A6C34878D82A}">
                    <a16:rowId xmlns:a16="http://schemas.microsoft.com/office/drawing/2014/main" val="4282356528"/>
                  </a:ext>
                </a:extLst>
              </a:tr>
              <a:tr h="157669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a text through debate</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ask questions to improve my understanding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read aloud accurately and fluently</a:t>
                      </a:r>
                    </a:p>
                    <a:p>
                      <a:r>
                        <a:rPr lang="en-US" sz="1300" b="1" u="sng"/>
                        <a:t>As a writer:</a:t>
                      </a:r>
                    </a:p>
                    <a:p>
                      <a:r>
                        <a:rPr lang="en-US" sz="1300"/>
                        <a:t>I can collect examples of formal language appropriate to the purpose and audience</a:t>
                      </a:r>
                    </a:p>
                    <a:p>
                      <a:r>
                        <a:rPr lang="en-US" sz="1300"/>
                        <a:t>I can identify features of the text types</a:t>
                      </a:r>
                    </a:p>
                    <a:p>
                      <a:r>
                        <a:rPr lang="en-US" sz="1300"/>
                        <a:t>I can identify and collect emotive language</a:t>
                      </a:r>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85761344"/>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996189" y="-64617"/>
            <a:ext cx="8199620"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Y5 AUTUMN WRITING TO PERSUADE</a:t>
            </a:r>
          </a:p>
        </p:txBody>
      </p:sp>
    </p:spTree>
    <p:extLst>
      <p:ext uri="{BB962C8B-B14F-4D97-AF65-F5344CB8AC3E}">
        <p14:creationId xmlns:p14="http://schemas.microsoft.com/office/powerpoint/2010/main" val="4067347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3211715477"/>
              </p:ext>
            </p:extLst>
          </p:nvPr>
        </p:nvGraphicFramePr>
        <p:xfrm>
          <a:off x="2032000" y="530479"/>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Persuasive paragraphs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statistics and rhetorical questions to persuade the reader</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modal verbs to show possibility/certainty</a:t>
                      </a:r>
                    </a:p>
                  </a:txBody>
                  <a:tcPr/>
                </a:tc>
                <a:tc>
                  <a:txBody>
                    <a:bodyPr/>
                    <a:lstStyle/>
                    <a:p>
                      <a:endParaRPr lang="en-US"/>
                    </a:p>
                  </a:txBody>
                  <a:tcPr/>
                </a:tc>
                <a:extLst>
                  <a:ext uri="{0D108BD9-81ED-4DB2-BD59-A6C34878D82A}">
                    <a16:rowId xmlns:a16="http://schemas.microsoft.com/office/drawing/2014/main" val="4046339004"/>
                  </a:ext>
                </a:extLst>
              </a:tr>
              <a:tr h="370840">
                <a:tc>
                  <a:txBody>
                    <a:bodyPr/>
                    <a:lstStyle/>
                    <a:p>
                      <a:r>
                        <a:rPr lang="en-US"/>
                        <a:t>I can give expert opinions for credibility</a:t>
                      </a:r>
                    </a:p>
                  </a:txBody>
                  <a:tcPr/>
                </a:tc>
                <a:tc>
                  <a:txBody>
                    <a:bodyPr/>
                    <a:lstStyle/>
                    <a:p>
                      <a:endParaRPr lang="en-US"/>
                    </a:p>
                  </a:txBody>
                  <a:tcPr/>
                </a:tc>
                <a:extLst>
                  <a:ext uri="{0D108BD9-81ED-4DB2-BD59-A6C34878D82A}">
                    <a16:rowId xmlns:a16="http://schemas.microsoft.com/office/drawing/2014/main" val="727415222"/>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4096202334"/>
              </p:ext>
            </p:extLst>
          </p:nvPr>
        </p:nvGraphicFramePr>
        <p:xfrm>
          <a:off x="2032000" y="3692251"/>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Persuasive paragraphs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repetition and rule of 3 to persuade the reader</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topic sentences to theme a paragraph</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use standard English and formal language for audience/purpose</a:t>
                      </a:r>
                    </a:p>
                  </a:txBody>
                  <a:tcPr/>
                </a:tc>
                <a:tc>
                  <a:txBody>
                    <a:bodyPr/>
                    <a:lstStyle/>
                    <a:p>
                      <a:endParaRPr lang="en-US"/>
                    </a:p>
                  </a:txBody>
                  <a:tcPr/>
                </a:tc>
                <a:extLst>
                  <a:ext uri="{0D108BD9-81ED-4DB2-BD59-A6C34878D82A}">
                    <a16:rowId xmlns:a16="http://schemas.microsoft.com/office/drawing/2014/main" val="1733759692"/>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57108" y="-23519"/>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4142568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4273146762"/>
              </p:ext>
            </p:extLst>
          </p:nvPr>
        </p:nvGraphicFramePr>
        <p:xfrm>
          <a:off x="2182471" y="1701854"/>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Report on a suffragette event</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give my opinion and maintained viewpoint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 complex sentence formulated with since/that</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link my topic sentence to a previous paragraph</a:t>
                      </a:r>
                    </a:p>
                  </a:txBody>
                  <a:tcPr/>
                </a:tc>
                <a:tc>
                  <a:txBody>
                    <a:bodyPr/>
                    <a:lstStyle/>
                    <a:p>
                      <a:endParaRPr lang="en-US"/>
                    </a:p>
                  </a:txBody>
                  <a:tcPr/>
                </a:tc>
                <a:extLst>
                  <a:ext uri="{0D108BD9-81ED-4DB2-BD59-A6C34878D82A}">
                    <a16:rowId xmlns:a16="http://schemas.microsoft.com/office/drawing/2014/main" val="3848744478"/>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82458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2809150274"/>
              </p:ext>
            </p:extLst>
          </p:nvPr>
        </p:nvGraphicFramePr>
        <p:xfrm>
          <a:off x="2041645" y="1887049"/>
          <a:ext cx="8128000" cy="25958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Sentence writing to retell the story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t>I can use a capital letter at the beginning of a sentence and for names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end my sentence with a full stop</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write a number of simple sentences with a subject, verb and object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write verbs in the simple present, 1</a:t>
                      </a:r>
                      <a:r>
                        <a:rPr lang="en-US" baseline="30000"/>
                        <a:t>st</a:t>
                      </a:r>
                      <a:r>
                        <a:rPr lang="en-US"/>
                        <a:t> person</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describe a new character</a:t>
                      </a:r>
                    </a:p>
                  </a:txBody>
                  <a:tcPr/>
                </a:tc>
                <a:tc>
                  <a:txBody>
                    <a:bodyPr/>
                    <a:lstStyle/>
                    <a:p>
                      <a:endParaRPr lang="en-US"/>
                    </a:p>
                  </a:txBody>
                  <a:tcPr/>
                </a:tc>
                <a:extLst>
                  <a:ext uri="{0D108BD9-81ED-4DB2-BD59-A6C34878D82A}">
                    <a16:rowId xmlns:a16="http://schemas.microsoft.com/office/drawing/2014/main" val="3425972253"/>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1943513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1883984491"/>
              </p:ext>
            </p:extLst>
          </p:nvPr>
        </p:nvGraphicFramePr>
        <p:xfrm>
          <a:off x="2134242" y="1111546"/>
          <a:ext cx="8128000" cy="495300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Persuasive Speech in role</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CLs, FS, question/exclamation marks, apostrophes and commas correctly</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structure my persuasive speech with:</a:t>
                      </a:r>
                    </a:p>
                    <a:p>
                      <a:pPr marL="285750" indent="-285750">
                        <a:buFontTx/>
                        <a:buChar char="-"/>
                      </a:pPr>
                      <a:r>
                        <a:rPr lang="en-US"/>
                        <a:t>A technique to draw the reader in in the introduction</a:t>
                      </a:r>
                    </a:p>
                    <a:p>
                      <a:pPr marL="285750" indent="-285750">
                        <a:buFontTx/>
                        <a:buChar char="-"/>
                      </a:pPr>
                      <a:r>
                        <a:rPr lang="en-US"/>
                        <a:t>A clear summary to conclude the speech</a:t>
                      </a:r>
                    </a:p>
                    <a:p>
                      <a:pPr marL="285750" indent="-285750">
                        <a:buFontTx/>
                        <a:buChar char="-"/>
                      </a:pPr>
                      <a:r>
                        <a:rPr lang="en-US"/>
                        <a:t>Extended paragraphs organized around a theme</a:t>
                      </a:r>
                    </a:p>
                    <a:p>
                      <a:pPr marL="285750" indent="-285750">
                        <a:buFontTx/>
                        <a:buChar char="-"/>
                      </a:pPr>
                      <a:r>
                        <a:rPr lang="en-US"/>
                        <a:t>Topic sentences linked to previous paragraphs for cohesion</a:t>
                      </a:r>
                    </a:p>
                    <a:p>
                      <a:pPr marL="285750" indent="-285750">
                        <a:buFontTx/>
                        <a:buChar char="-"/>
                      </a:pPr>
                      <a:r>
                        <a:rPr lang="en-US"/>
                        <a:t>An appropriate layout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include some features of persuasive speeches by:</a:t>
                      </a:r>
                    </a:p>
                    <a:p>
                      <a:pPr marL="285750" indent="-285750">
                        <a:buFontTx/>
                        <a:buChar char="-"/>
                      </a:pPr>
                      <a:r>
                        <a:rPr lang="en-US"/>
                        <a:t>Deliberately choosing emotive language</a:t>
                      </a:r>
                    </a:p>
                    <a:p>
                      <a:pPr marL="285750" indent="-285750">
                        <a:buFontTx/>
                        <a:buChar char="-"/>
                      </a:pPr>
                      <a:r>
                        <a:rPr lang="en-US"/>
                        <a:t>Deliberately choosing the formality of the speech</a:t>
                      </a:r>
                    </a:p>
                    <a:p>
                      <a:pPr marL="285750" indent="-285750">
                        <a:buFontTx/>
                        <a:buChar char="-"/>
                      </a:pPr>
                      <a:r>
                        <a:rPr lang="en-US"/>
                        <a:t>Using statistics, rhetorical Qs, rule of 3 and repetition for effect</a:t>
                      </a:r>
                    </a:p>
                    <a:p>
                      <a:pPr marL="285750" indent="-285750">
                        <a:buFontTx/>
                        <a:buChar char="-"/>
                      </a:pPr>
                      <a:r>
                        <a:rPr lang="en-US"/>
                        <a:t>Giving my opinion and maintaining my viewpoint</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230049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a:solidFill>
                  <a:prstClr val="black"/>
                </a:solidFill>
                <a:latin typeface="Arial" panose="020B0604020202020204" pitchFamily="34" charset="0"/>
                <a:cs typeface="Arial" panose="020B0604020202020204" pitchFamily="34" charset="0"/>
              </a:rPr>
              <a:t>Y6 writing to entertain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Missing chapter written in the style of the author</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The Haunting of Aveline Jones by Phil Hickes</a:t>
            </a:r>
          </a:p>
        </p:txBody>
      </p:sp>
      <p:sp>
        <p:nvSpPr>
          <p:cNvPr id="5" name="Rectangle 2">
            <a:extLst>
              <a:ext uri="{FF2B5EF4-FFF2-40B4-BE49-F238E27FC236}">
                <a16:creationId xmlns:a16="http://schemas.microsoft.com/office/drawing/2014/main" id="{61242052-EFDB-5744-AB22-1AE0FF3C64E3}"/>
              </a:ext>
            </a:extLst>
          </p:cNvPr>
          <p:cNvSpPr>
            <a:spLocks noChangeArrowheads="1"/>
          </p:cNvSpPr>
          <p:nvPr/>
        </p:nvSpPr>
        <p:spPr bwMode="auto">
          <a:xfrm>
            <a:off x="2578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31">
            <a:extLst>
              <a:ext uri="{FF2B5EF4-FFF2-40B4-BE49-F238E27FC236}">
                <a16:creationId xmlns:a16="http://schemas.microsoft.com/office/drawing/2014/main" id="{E549F2B8-2981-5844-A646-5AF03F11CCD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15923" y="1682592"/>
            <a:ext cx="3010828" cy="462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734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3780666435"/>
              </p:ext>
            </p:extLst>
          </p:nvPr>
        </p:nvGraphicFramePr>
        <p:xfrm>
          <a:off x="391886" y="719666"/>
          <a:ext cx="11424063" cy="55829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Y6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how to use commas in a list</a:t>
                      </a:r>
                    </a:p>
                    <a:p>
                      <a:endParaRPr lang="en-US" sz="1500"/>
                    </a:p>
                    <a:p>
                      <a:r>
                        <a:rPr lang="en-US" sz="1500"/>
                        <a:t>I know how to write expanded noun phrases for description</a:t>
                      </a:r>
                    </a:p>
                    <a:p>
                      <a:endParaRPr lang="en-US" sz="1500"/>
                    </a:p>
                    <a:p>
                      <a:r>
                        <a:rPr lang="en-US" sz="1500"/>
                        <a:t>I know how to identify clauses in multi-clause sentences</a:t>
                      </a:r>
                    </a:p>
                    <a:p>
                      <a:endParaRPr lang="en-US" sz="1500"/>
                    </a:p>
                    <a:p>
                      <a:r>
                        <a:rPr lang="en-US" sz="1500"/>
                        <a:t>I know the function of nouns, verbs and adjectives and can use them in sentences in different tenses</a:t>
                      </a:r>
                    </a:p>
                    <a:p>
                      <a:endParaRPr lang="en-US" sz="1500"/>
                    </a:p>
                    <a:p>
                      <a:r>
                        <a:rPr lang="en-US" sz="1500"/>
                        <a:t>I know how to write complex sentences using the conjunction ‘if’</a:t>
                      </a:r>
                    </a:p>
                    <a:p>
                      <a:endParaRPr lang="en-US" sz="1500"/>
                    </a:p>
                  </a:txBody>
                  <a:tcPr>
                    <a:solidFill>
                      <a:schemeClr val="accent4">
                        <a:lumMod val="20000"/>
                        <a:lumOff val="80000"/>
                      </a:schemeClr>
                    </a:solidFill>
                  </a:tcPr>
                </a:tc>
                <a:tc>
                  <a:txBody>
                    <a:bodyPr/>
                    <a:lstStyle/>
                    <a:p>
                      <a:endParaRPr lang="en-US" sz="1500"/>
                    </a:p>
                    <a:p>
                      <a:r>
                        <a:rPr lang="en-US" sz="1500"/>
                        <a:t>I know how to move clauses around for effect</a:t>
                      </a:r>
                    </a:p>
                    <a:p>
                      <a:endParaRPr lang="en-US" sz="1500"/>
                    </a:p>
                    <a:p>
                      <a:r>
                        <a:rPr lang="en-US" sz="1500"/>
                        <a:t>I know how to identify cohesive devices in a paragraph</a:t>
                      </a:r>
                    </a:p>
                    <a:p>
                      <a:endParaRPr lang="en-US" sz="1500"/>
                    </a:p>
                    <a:p>
                      <a:r>
                        <a:rPr lang="en-US" sz="1500"/>
                        <a:t>I know how to create tension with ellipsis, show not tell and short sentences</a:t>
                      </a:r>
                    </a:p>
                    <a:p>
                      <a:endParaRPr lang="en-US" sz="1500"/>
                    </a:p>
                    <a:p>
                      <a:r>
                        <a:rPr lang="en-US" sz="1500"/>
                        <a:t>I know how to create a sense of isolation</a:t>
                      </a:r>
                    </a:p>
                    <a:p>
                      <a:endParaRPr lang="en-US" sz="1500"/>
                    </a:p>
                    <a:p>
                      <a:r>
                        <a:rPr lang="en-US" sz="1500"/>
                        <a:t>I know how to use figurative language to create an effect</a:t>
                      </a:r>
                    </a:p>
                    <a:p>
                      <a:endParaRPr lang="en-US" sz="1500"/>
                    </a:p>
                  </a:txBody>
                  <a:tcPr>
                    <a:solidFill>
                      <a:schemeClr val="accent4">
                        <a:lumMod val="20000"/>
                        <a:lumOff val="80000"/>
                      </a:schemeClr>
                    </a:solidFill>
                  </a:tcPr>
                </a:tc>
                <a:tc>
                  <a:txBody>
                    <a:bodyPr/>
                    <a:lstStyle/>
                    <a:p>
                      <a:endParaRPr lang="en-US" sz="1500"/>
                    </a:p>
                    <a:p>
                      <a:r>
                        <a:rPr lang="en-US" sz="1500"/>
                        <a:t>I know how to use semi-colons in a list</a:t>
                      </a:r>
                    </a:p>
                    <a:p>
                      <a:endParaRPr lang="en-US" sz="1500"/>
                    </a:p>
                    <a:p>
                      <a:r>
                        <a:rPr lang="en-US" sz="1500"/>
                        <a:t>I know how to write complex sentences including using ‘if, if, if, then’</a:t>
                      </a:r>
                    </a:p>
                    <a:p>
                      <a:endParaRPr lang="en-US" sz="1500"/>
                    </a:p>
                    <a:p>
                      <a:r>
                        <a:rPr lang="en-US" sz="1500"/>
                        <a:t>I know how to identify the effect of different paragraph lengths</a:t>
                      </a:r>
                    </a:p>
                    <a:p>
                      <a:endParaRPr lang="en-US" sz="1500"/>
                    </a:p>
                    <a:p>
                      <a:r>
                        <a:rPr lang="en-US" sz="1500"/>
                        <a:t>I know how to use cohesive devices to create an effect</a:t>
                      </a:r>
                    </a:p>
                    <a:p>
                      <a:endParaRPr lang="en-US" sz="1500"/>
                    </a:p>
                    <a:p>
                      <a:r>
                        <a:rPr lang="en-US" sz="1500"/>
                        <a:t>I know how to use dialogue to convey a character’s feelings</a:t>
                      </a:r>
                    </a:p>
                    <a:p>
                      <a:endParaRPr lang="en-US" sz="150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Y1/Y2/Y3/Y4/Y5 that will be built upon in each of these phases and retrieval practice should take place before the related objective is covered in Y6. E.g. retrieval practice around expanded noun phrases should be completed before the objective ‘I can use semi-colons in a list’ is taught.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369992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327344985"/>
              </p:ext>
            </p:extLst>
          </p:nvPr>
        </p:nvGraphicFramePr>
        <p:xfrm>
          <a:off x="347134" y="505034"/>
          <a:ext cx="11497731" cy="630555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a:t>As a reader:</a:t>
                      </a:r>
                    </a:p>
                    <a:p>
                      <a:r>
                        <a:rPr lang="en-GB" sz="1300" b="0" i="0" kern="1200">
                          <a:solidFill>
                            <a:schemeClr val="dk1"/>
                          </a:solidFill>
                          <a:effectLst/>
                          <a:latin typeface="+mn-lt"/>
                          <a:ea typeface="+mn-ea"/>
                          <a:cs typeface="+mn-cs"/>
                        </a:rPr>
                        <a:t>I can discuss themes across writing and make comparisons between texts </a:t>
                      </a:r>
                    </a:p>
                    <a:p>
                      <a:r>
                        <a:rPr lang="en-GB" sz="1300" b="0" i="0" kern="1200">
                          <a:solidFill>
                            <a:schemeClr val="dk1"/>
                          </a:solidFill>
                          <a:effectLst/>
                          <a:latin typeface="+mn-lt"/>
                          <a:ea typeface="+mn-ea"/>
                          <a:cs typeface="+mn-cs"/>
                        </a:rPr>
                        <a:t>I can draw inferences about feelings, thoughts and motives using clues in the text </a:t>
                      </a:r>
                    </a:p>
                    <a:p>
                      <a:r>
                        <a:rPr lang="en-GB" sz="1300" b="0" i="0" kern="1200">
                          <a:solidFill>
                            <a:schemeClr val="dk1"/>
                          </a:solidFill>
                          <a:effectLst/>
                          <a:latin typeface="+mn-lt"/>
                          <a:ea typeface="+mn-ea"/>
                          <a:cs typeface="+mn-cs"/>
                        </a:rPr>
                        <a:t>I can justify my inferences using evidence from the text </a:t>
                      </a:r>
                    </a:p>
                    <a:p>
                      <a:r>
                        <a:rPr lang="en-GB" sz="1300" b="0" i="0" kern="1200">
                          <a:solidFill>
                            <a:schemeClr val="dk1"/>
                          </a:solidFill>
                          <a:effectLst/>
                          <a:latin typeface="+mn-lt"/>
                          <a:ea typeface="+mn-ea"/>
                          <a:cs typeface="+mn-cs"/>
                        </a:rPr>
                        <a:t>I can discuss my understanding of a text, exploring the meaning of unfamiliar words in context </a:t>
                      </a:r>
                    </a:p>
                    <a:p>
                      <a:r>
                        <a:rPr lang="en-GB" sz="1300" b="0" i="0" kern="1200">
                          <a:solidFill>
                            <a:schemeClr val="dk1"/>
                          </a:solidFill>
                          <a:effectLst/>
                          <a:latin typeface="+mn-lt"/>
                          <a:ea typeface="+mn-ea"/>
                          <a:cs typeface="+mn-cs"/>
                        </a:rPr>
                        <a:t>I can make predictions based on details stated and implied </a:t>
                      </a:r>
                    </a:p>
                    <a:p>
                      <a:r>
                        <a:rPr lang="en-GB" sz="1300" b="0" i="0" kern="1200">
                          <a:solidFill>
                            <a:schemeClr val="dk1"/>
                          </a:solidFill>
                          <a:effectLst/>
                          <a:latin typeface="+mn-lt"/>
                          <a:ea typeface="+mn-ea"/>
                          <a:cs typeface="+mn-cs"/>
                        </a:rPr>
                        <a:t>I can provide reasoned justifications for my views </a:t>
                      </a:r>
                    </a:p>
                    <a:p>
                      <a:r>
                        <a:rPr lang="en-GB" sz="1300" b="0" i="0" kern="1200">
                          <a:solidFill>
                            <a:schemeClr val="dk1"/>
                          </a:solidFill>
                          <a:effectLst/>
                          <a:latin typeface="+mn-lt"/>
                          <a:ea typeface="+mn-ea"/>
                          <a:cs typeface="+mn-cs"/>
                        </a:rPr>
                        <a:t>I can identify similes, metaphors, and other figurative language </a:t>
                      </a:r>
                    </a:p>
                    <a:p>
                      <a:r>
                        <a:rPr lang="en-GB" sz="1300" b="0" i="0" kern="1200">
                          <a:solidFill>
                            <a:schemeClr val="dk1"/>
                          </a:solidFill>
                          <a:effectLst/>
                          <a:latin typeface="+mn-lt"/>
                          <a:ea typeface="+mn-ea"/>
                          <a:cs typeface="+mn-cs"/>
                        </a:rPr>
                        <a:t>I can summarise the main ideas drawn from more than one paragraph, identifying key details that support the main ideas</a:t>
                      </a:r>
                      <a:endParaRPr lang="en-US" sz="1300" b="1" u="sng"/>
                    </a:p>
                    <a:p>
                      <a:r>
                        <a:rPr lang="en-GB" sz="1300" b="0" i="0" kern="1200">
                          <a:solidFill>
                            <a:schemeClr val="dk1"/>
                          </a:solidFill>
                          <a:effectLst/>
                          <a:latin typeface="+mn-lt"/>
                          <a:ea typeface="+mn-ea"/>
                          <a:cs typeface="+mn-cs"/>
                        </a:rPr>
                        <a:t>I can identify different story openings and endings, discussing their effectiveness</a:t>
                      </a:r>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semi colons in a list</a:t>
                      </a:r>
                    </a:p>
                    <a:p>
                      <a:r>
                        <a:rPr lang="en-GB" sz="1300" b="0" i="0" kern="1200">
                          <a:solidFill>
                            <a:schemeClr val="dk1"/>
                          </a:solidFill>
                          <a:effectLst/>
                          <a:latin typeface="+mn-lt"/>
                          <a:ea typeface="+mn-ea"/>
                          <a:cs typeface="+mn-cs"/>
                        </a:rPr>
                        <a:t>I can write multi-clause sentences with more than one conjunction</a:t>
                      </a:r>
                    </a:p>
                    <a:p>
                      <a:r>
                        <a:rPr lang="en-GB" sz="1300" kern="1200">
                          <a:solidFill>
                            <a:schemeClr val="dk1"/>
                          </a:solidFill>
                          <a:effectLst/>
                          <a:latin typeface="+mn-lt"/>
                          <a:ea typeface="+mn-ea"/>
                          <a:cs typeface="+mn-cs"/>
                        </a:rPr>
                        <a:t>I can form an adjective from a verb</a:t>
                      </a:r>
                      <a:r>
                        <a:rPr lang="en-GB" sz="1300">
                          <a:effectLst/>
                        </a:rPr>
                        <a:t> </a:t>
                      </a:r>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semi colons in a list</a:t>
                      </a:r>
                    </a:p>
                    <a:p>
                      <a:r>
                        <a:rPr lang="en-GB" sz="1300" b="0" i="0" kern="1200">
                          <a:solidFill>
                            <a:schemeClr val="dk1"/>
                          </a:solidFill>
                          <a:effectLst/>
                          <a:latin typeface="+mn-lt"/>
                          <a:ea typeface="+mn-ea"/>
                          <a:cs typeface="+mn-cs"/>
                        </a:rPr>
                        <a:t>I can write multi-clause sentences with more than one conjunction</a:t>
                      </a:r>
                    </a:p>
                    <a:p>
                      <a:r>
                        <a:rPr lang="en-GB" sz="1300" kern="1200">
                          <a:solidFill>
                            <a:schemeClr val="dk1"/>
                          </a:solidFill>
                          <a:effectLst/>
                          <a:latin typeface="+mn-lt"/>
                          <a:ea typeface="+mn-ea"/>
                          <a:cs typeface="+mn-cs"/>
                        </a:rPr>
                        <a:t>I can form an adjective from a verb</a:t>
                      </a:r>
                      <a:r>
                        <a:rPr lang="en-GB" sz="1300">
                          <a:effectLst/>
                        </a:rPr>
                        <a:t> </a:t>
                      </a:r>
                      <a:endParaRPr lang="en-US" sz="1300"/>
                    </a:p>
                    <a:p>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859155">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create roles or scenarios </a:t>
                      </a:r>
                    </a:p>
                    <a:p>
                      <a:pPr rtl="0" fontAlgn="base"/>
                      <a:r>
                        <a:rPr lang="en-GB" sz="1300" b="0" i="0" kern="1200">
                          <a:solidFill>
                            <a:schemeClr val="dk1"/>
                          </a:solidFill>
                          <a:effectLst/>
                          <a:latin typeface="+mn-lt"/>
                          <a:ea typeface="+mn-ea"/>
                          <a:cs typeface="+mn-cs"/>
                        </a:rPr>
                        <a:t>I can use a range of drama strategies to explore a text </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b="0" u="none"/>
                        <a:t>I can work in a pair to generate ideas for writing</a:t>
                      </a:r>
                    </a:p>
                    <a:p>
                      <a:r>
                        <a:rPr lang="en-US" sz="1300" b="0" u="none"/>
                        <a:t>I can compose and rehearse sentences orally</a:t>
                      </a:r>
                    </a:p>
                    <a:p>
                      <a:r>
                        <a:rPr lang="en-US" sz="1300" b="0" u="none"/>
                        <a:t>I can vary and deliberately select vocabulary and grammar to suit audience/purpose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a wide range of cohesive devices</a:t>
                      </a:r>
                    </a:p>
                    <a:p>
                      <a:r>
                        <a:rPr lang="en-US" sz="1300" b="0" u="none"/>
                        <a:t>I can use if, if, if, then to construct sentences</a:t>
                      </a:r>
                    </a:p>
                    <a:p>
                      <a:r>
                        <a:rPr lang="en-US" sz="1300" b="0" u="none"/>
                        <a:t>I can use a range of strategies to build tension</a:t>
                      </a:r>
                    </a:p>
                    <a:p>
                      <a:r>
                        <a:rPr lang="en-US" sz="1300" b="0" u="none"/>
                        <a:t>I can limit imagery to create an atmosphere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paragraphs to vary pace or emphasis</a:t>
                      </a:r>
                    </a:p>
                    <a:p>
                      <a:r>
                        <a:rPr lang="en-US" sz="1300" b="0" u="none"/>
                        <a:t>I can collect and </a:t>
                      </a:r>
                      <a:r>
                        <a:rPr lang="en-US" sz="1300" b="0" u="none" err="1"/>
                        <a:t>analyse</a:t>
                      </a:r>
                      <a:r>
                        <a:rPr lang="en-US" sz="1300" b="0" u="none"/>
                        <a:t> vocabulary linked to the horror genre</a:t>
                      </a:r>
                    </a:p>
                    <a:p>
                      <a:endParaRPr lang="en-US" sz="1300" b="1" u="none"/>
                    </a:p>
                    <a:p>
                      <a:pPr algn="ctr"/>
                      <a:r>
                        <a:rPr lang="en-US" sz="1300" b="1" u="none"/>
                        <a:t>SHORT WRITING OPPORTUNITIES</a:t>
                      </a:r>
                    </a:p>
                    <a:p>
                      <a:pPr marL="285750" indent="-285750" algn="ctr">
                        <a:buFont typeface="Wingdings" pitchFamily="2" charset="2"/>
                        <a:buChar char="ü"/>
                      </a:pPr>
                      <a:r>
                        <a:rPr lang="en-US" sz="1300" b="0" u="none"/>
                        <a:t>Setting description of the bookshop/</a:t>
                      </a:r>
                      <a:r>
                        <a:rPr lang="en-US" sz="1300" b="0" u="none" err="1"/>
                        <a:t>Malmouth</a:t>
                      </a:r>
                      <a:r>
                        <a:rPr lang="en-US" sz="1300" b="0" u="none"/>
                        <a:t> in the storm</a:t>
                      </a:r>
                    </a:p>
                    <a:p>
                      <a:pPr marL="285750" indent="-285750" algn="ctr">
                        <a:buFont typeface="Wingdings" pitchFamily="2" charset="2"/>
                        <a:buChar char="ü"/>
                      </a:pPr>
                      <a:r>
                        <a:rPr lang="en-US" sz="1300" b="0" u="none"/>
                        <a:t>Diary entry in role as Primrose</a:t>
                      </a:r>
                    </a:p>
                    <a:p>
                      <a:pPr marL="285750" indent="-285750" algn="ctr">
                        <a:buFont typeface="Wingdings" pitchFamily="2" charset="2"/>
                        <a:buChar char="ü"/>
                      </a:pPr>
                      <a:r>
                        <a:rPr lang="en-US" sz="1300" b="0" u="none"/>
                        <a:t>Creating tension – Cora’s story</a:t>
                      </a:r>
                    </a:p>
                    <a:p>
                      <a:endParaRPr lang="en-US" sz="1300" b="1" u="none"/>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a:t>I can tell a story using notes to support my ideas</a:t>
                      </a:r>
                    </a:p>
                    <a:p>
                      <a:r>
                        <a:rPr lang="en-US" sz="1300" b="1" u="sng"/>
                        <a:t>As a writer:</a:t>
                      </a:r>
                    </a:p>
                    <a:p>
                      <a:r>
                        <a:rPr lang="en-US" sz="1300"/>
                        <a:t>I can make deliberate vocabulary and sentence structure choices</a:t>
                      </a:r>
                    </a:p>
                    <a:p>
                      <a:r>
                        <a:rPr lang="en-US" sz="1300"/>
                        <a:t>I can use paragraphs to vary pace or emphasis</a:t>
                      </a:r>
                    </a:p>
                    <a:p>
                      <a:r>
                        <a:rPr lang="en-US" sz="1300"/>
                        <a:t>I can create multiple characters with complex backstories</a:t>
                      </a:r>
                    </a:p>
                    <a:p>
                      <a:r>
                        <a:rPr lang="en-US" sz="1300"/>
                        <a:t>I can create more than one setting in a narrative</a:t>
                      </a:r>
                    </a:p>
                    <a:p>
                      <a:r>
                        <a:rPr lang="en-US" sz="1300"/>
                        <a:t>I can choose from a range of story openings/endings</a:t>
                      </a:r>
                    </a:p>
                    <a:p>
                      <a:r>
                        <a:rPr lang="en-US" sz="1300"/>
                        <a:t>I can include a flashback</a:t>
                      </a:r>
                    </a:p>
                    <a:p>
                      <a:r>
                        <a:rPr lang="en-US" sz="1300"/>
                        <a:t>I can use a range of strategies to build tension</a:t>
                      </a:r>
                    </a:p>
                    <a:p>
                      <a:r>
                        <a:rPr lang="en-US" sz="1300"/>
                        <a:t>I can independently choose a planning format</a:t>
                      </a:r>
                    </a:p>
                    <a:p>
                      <a:r>
                        <a:rPr lang="en-US" sz="1300"/>
                        <a:t>I can independently edit my work for errors and improvements</a:t>
                      </a:r>
                    </a:p>
                    <a:p>
                      <a:endParaRPr lang="en-US" sz="1300"/>
                    </a:p>
                    <a:p>
                      <a:pPr algn="ctr"/>
                      <a:r>
                        <a:rPr lang="en-US" sz="1300" b="1" u="sng"/>
                        <a:t>OUTCOME</a:t>
                      </a:r>
                    </a:p>
                    <a:p>
                      <a:pPr marL="285750" indent="-285750" algn="ctr">
                        <a:buFont typeface="Wingdings" pitchFamily="2" charset="2"/>
                        <a:buChar char="ü"/>
                      </a:pPr>
                      <a:r>
                        <a:rPr lang="en-US" sz="1300" b="0" u="none"/>
                        <a:t>A missing chapter when Primrose disappears</a:t>
                      </a:r>
                    </a:p>
                    <a:p>
                      <a:endParaRPr lang="en-US" sz="1300"/>
                    </a:p>
                  </a:txBody>
                  <a:tcPr>
                    <a:solidFill>
                      <a:schemeClr val="accent5">
                        <a:lumMod val="20000"/>
                        <a:lumOff val="80000"/>
                      </a:schemeClr>
                    </a:solidFill>
                  </a:tcPr>
                </a:tc>
                <a:extLst>
                  <a:ext uri="{0D108BD9-81ED-4DB2-BD59-A6C34878D82A}">
                    <a16:rowId xmlns:a16="http://schemas.microsoft.com/office/drawing/2014/main" val="4282356528"/>
                  </a:ext>
                </a:extLst>
              </a:tr>
              <a:tr h="536099">
                <a:tc>
                  <a:txBody>
                    <a:bodyPr/>
                    <a:lstStyle/>
                    <a:p>
                      <a:pPr rtl="0" fontAlgn="base"/>
                      <a:r>
                        <a:rPr lang="en-GB" sz="1300" b="1" i="0" u="sng" kern="1200">
                          <a:solidFill>
                            <a:schemeClr val="dk1"/>
                          </a:solidFill>
                          <a:effectLst/>
                          <a:latin typeface="+mn-lt"/>
                          <a:ea typeface="+mn-ea"/>
                          <a:cs typeface="+mn-cs"/>
                        </a:rPr>
                        <a:t>As an orator:</a:t>
                      </a:r>
                    </a:p>
                    <a:p>
                      <a:pPr rtl="0" fontAlgn="base"/>
                      <a:r>
                        <a:rPr lang="en-GB" sz="1300" b="0" i="0" kern="1200">
                          <a:solidFill>
                            <a:schemeClr val="dk1"/>
                          </a:solidFill>
                          <a:effectLst/>
                          <a:latin typeface="+mn-lt"/>
                          <a:ea typeface="+mn-ea"/>
                          <a:cs typeface="+mn-cs"/>
                        </a:rPr>
                        <a:t>I can explore a text through 1</a:t>
                      </a:r>
                      <a:r>
                        <a:rPr lang="en-GB" sz="1300" b="0" i="0" kern="1200" baseline="30000">
                          <a:solidFill>
                            <a:schemeClr val="dk1"/>
                          </a:solidFill>
                          <a:effectLst/>
                          <a:latin typeface="+mn-lt"/>
                          <a:ea typeface="+mn-ea"/>
                          <a:cs typeface="+mn-cs"/>
                        </a:rPr>
                        <a:t>st</a:t>
                      </a:r>
                      <a:r>
                        <a:rPr lang="en-GB" sz="1300" b="0" i="0" kern="1200">
                          <a:solidFill>
                            <a:schemeClr val="dk1"/>
                          </a:solidFill>
                          <a:effectLst/>
                          <a:latin typeface="+mn-lt"/>
                          <a:ea typeface="+mn-ea"/>
                          <a:cs typeface="+mn-cs"/>
                        </a:rPr>
                        <a:t> person narration</a:t>
                      </a:r>
                    </a:p>
                    <a:p>
                      <a:r>
                        <a:rPr lang="en-US" sz="1300" b="1" u="sng"/>
                        <a:t>As a writer:</a:t>
                      </a:r>
                    </a:p>
                    <a:p>
                      <a:r>
                        <a:rPr lang="en-US" sz="1300"/>
                        <a:t>I can identify and discuss features of horror stories</a:t>
                      </a:r>
                    </a:p>
                    <a:p>
                      <a:r>
                        <a:rPr lang="en-US" sz="1300" b="0" u="none"/>
                        <a:t>I can collect and </a:t>
                      </a:r>
                      <a:r>
                        <a:rPr lang="en-US" sz="1300" b="0" u="none" err="1"/>
                        <a:t>analyse</a:t>
                      </a:r>
                      <a:r>
                        <a:rPr lang="en-US" sz="1300" b="0" u="none"/>
                        <a:t> vocabulary linked to the horror genre</a:t>
                      </a:r>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3892171"/>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996193" y="27980"/>
            <a:ext cx="8199620"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Y6 AUTUMN NARRATIVE</a:t>
            </a:r>
          </a:p>
        </p:txBody>
      </p:sp>
    </p:spTree>
    <p:extLst>
      <p:ext uri="{BB962C8B-B14F-4D97-AF65-F5344CB8AC3E}">
        <p14:creationId xmlns:p14="http://schemas.microsoft.com/office/powerpoint/2010/main" val="579479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1710810126"/>
              </p:ext>
            </p:extLst>
          </p:nvPr>
        </p:nvGraphicFramePr>
        <p:xfrm>
          <a:off x="2032000" y="671020"/>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Setting description of two locations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semi-colons in a list for vivid description</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multi-clause sentences with more than one conjunction</a:t>
                      </a:r>
                    </a:p>
                  </a:txBody>
                  <a:tcPr/>
                </a:tc>
                <a:tc>
                  <a:txBody>
                    <a:bodyPr/>
                    <a:lstStyle/>
                    <a:p>
                      <a:endParaRPr lang="en-US"/>
                    </a:p>
                  </a:txBody>
                  <a:tcPr/>
                </a:tc>
                <a:extLst>
                  <a:ext uri="{0D108BD9-81ED-4DB2-BD59-A6C34878D82A}">
                    <a16:rowId xmlns:a16="http://schemas.microsoft.com/office/drawing/2014/main" val="1474112227"/>
                  </a:ext>
                </a:extLst>
              </a:tr>
              <a:tr h="370840">
                <a:tc>
                  <a:txBody>
                    <a:bodyPr/>
                    <a:lstStyle/>
                    <a:p>
                      <a:r>
                        <a:rPr lang="en-US"/>
                        <a:t>I can deliberately select vocabulary to describe different settings</a:t>
                      </a:r>
                    </a:p>
                  </a:txBody>
                  <a:tcPr/>
                </a:tc>
                <a:tc>
                  <a:txBody>
                    <a:bodyPr/>
                    <a:lstStyle/>
                    <a:p>
                      <a:endParaRPr lang="en-US"/>
                    </a:p>
                  </a:txBody>
                  <a:tcPr/>
                </a:tc>
                <a:extLst>
                  <a:ext uri="{0D108BD9-81ED-4DB2-BD59-A6C34878D82A}">
                    <a16:rowId xmlns:a16="http://schemas.microsoft.com/office/drawing/2014/main" val="3048054601"/>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786241219"/>
              </p:ext>
            </p:extLst>
          </p:nvPr>
        </p:nvGraphicFramePr>
        <p:xfrm>
          <a:off x="2032000" y="3901044"/>
          <a:ext cx="8128000" cy="249428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Diary entry in role as Primrose</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limit imagery to create an atmosphere </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paragraphs to vary pace or emphasis</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57108" y="0"/>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1546704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949215685"/>
              </p:ext>
            </p:extLst>
          </p:nvPr>
        </p:nvGraphicFramePr>
        <p:xfrm>
          <a:off x="2041645" y="1562958"/>
          <a:ext cx="8128000" cy="38557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Creating tension (Cora’s story)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a wide variety of strategies to create tension:</a:t>
                      </a:r>
                    </a:p>
                    <a:p>
                      <a:pPr marL="285750" indent="-285750">
                        <a:buFontTx/>
                        <a:buChar char="-"/>
                      </a:pPr>
                      <a:r>
                        <a:rPr lang="en-US"/>
                        <a:t>Using colour words</a:t>
                      </a:r>
                    </a:p>
                    <a:p>
                      <a:pPr marL="285750" indent="-285750">
                        <a:buFontTx/>
                        <a:buChar char="-"/>
                      </a:pPr>
                      <a:r>
                        <a:rPr lang="en-US"/>
                        <a:t>Creating a false sense of security</a:t>
                      </a:r>
                    </a:p>
                    <a:p>
                      <a:pPr marL="285750" indent="-285750">
                        <a:buFontTx/>
                        <a:buChar char="-"/>
                      </a:pPr>
                      <a:r>
                        <a:rPr lang="en-US"/>
                        <a:t>Delaying the reveal</a:t>
                      </a:r>
                    </a:p>
                    <a:p>
                      <a:pPr marL="285750" indent="-285750">
                        <a:buFontTx/>
                        <a:buChar char="-"/>
                      </a:pPr>
                      <a:r>
                        <a:rPr lang="en-US"/>
                        <a:t>Using the weather</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choose figurative language, 5 senses vocabulary and adverbs to describe a character’s backstory </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1649390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760108056"/>
              </p:ext>
            </p:extLst>
          </p:nvPr>
        </p:nvGraphicFramePr>
        <p:xfrm>
          <a:off x="2032000" y="1204142"/>
          <a:ext cx="8128000" cy="495300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Missing chapter</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structure my narrative with:</a:t>
                      </a:r>
                    </a:p>
                    <a:p>
                      <a:pPr marL="285750" indent="-285750">
                        <a:buFontTx/>
                        <a:buChar char="-"/>
                      </a:pPr>
                      <a:r>
                        <a:rPr lang="en-US"/>
                        <a:t>A flashback</a:t>
                      </a:r>
                    </a:p>
                    <a:p>
                      <a:pPr marL="285750" indent="-285750">
                        <a:buFontTx/>
                        <a:buChar char="-"/>
                      </a:pPr>
                      <a:r>
                        <a:rPr lang="en-US"/>
                        <a:t>A deliberately chosen opening and ending to fit the genre</a:t>
                      </a:r>
                    </a:p>
                    <a:p>
                      <a:pPr marL="285750" indent="-285750">
                        <a:buFontTx/>
                        <a:buChar char="-"/>
                      </a:pPr>
                      <a:r>
                        <a:rPr lang="en-US"/>
                        <a:t>A wide range of cohesive devices</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features of a horror story by:</a:t>
                      </a:r>
                    </a:p>
                    <a:p>
                      <a:pPr marL="285750" indent="-285750">
                        <a:buFontTx/>
                        <a:buChar char="-"/>
                      </a:pPr>
                      <a:r>
                        <a:rPr lang="en-US"/>
                        <a:t>Using a range of strategies to create tension</a:t>
                      </a:r>
                    </a:p>
                    <a:p>
                      <a:pPr marL="285750" indent="-285750">
                        <a:buFontTx/>
                        <a:buChar char="-"/>
                      </a:pPr>
                      <a:r>
                        <a:rPr lang="en-US"/>
                        <a:t>Creating more than one setting and describing them using vocabulary and imagery linked to the horror genre</a:t>
                      </a:r>
                    </a:p>
                    <a:p>
                      <a:pPr marL="285750" indent="-285750">
                        <a:buFontTx/>
                        <a:buChar char="-"/>
                      </a:pPr>
                      <a:r>
                        <a:rPr lang="en-US"/>
                        <a:t>Creating characters with complex backstories and describing them effectively</a:t>
                      </a:r>
                    </a:p>
                    <a:p>
                      <a:pPr marL="285750" indent="-285750">
                        <a:buFontTx/>
                        <a:buChar char="-"/>
                      </a:pPr>
                      <a:r>
                        <a:rPr lang="en-US"/>
                        <a:t>Using a wide range of sentence types and openers</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3145262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a:solidFill>
                  <a:prstClr val="black"/>
                </a:solidFill>
                <a:latin typeface="Arial" panose="020B0604020202020204" pitchFamily="34" charset="0"/>
                <a:cs typeface="Arial" panose="020B0604020202020204" pitchFamily="34" charset="0"/>
              </a:rPr>
              <a:t>Y6 writing to persuade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speech</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415532" y="1787888"/>
            <a:ext cx="4243388" cy="38625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Earth Heroes by Lily </a:t>
            </a:r>
            <a:r>
              <a:rPr kumimoji="0" lang="en-US" sz="35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Dyu</a:t>
            </a: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Amy Blackwell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500">
                <a:solidFill>
                  <a:prstClr val="black"/>
                </a:solidFill>
                <a:latin typeface="Arial" panose="020B0604020202020204" pitchFamily="34" charset="0"/>
                <a:cs typeface="Arial" panose="020B0604020202020204" pitchFamily="34" charset="0"/>
              </a:rPr>
              <a:t>Talking History by Joan Haig, Joan Lennon and Andre </a:t>
            </a:r>
            <a:r>
              <a:rPr lang="en-US" sz="3500" err="1">
                <a:solidFill>
                  <a:prstClr val="black"/>
                </a:solidFill>
                <a:latin typeface="Arial" panose="020B0604020202020204" pitchFamily="34" charset="0"/>
                <a:cs typeface="Arial" panose="020B0604020202020204" pitchFamily="34" charset="0"/>
              </a:rPr>
              <a:t>Ducci</a:t>
            </a: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2">
            <a:extLst>
              <a:ext uri="{FF2B5EF4-FFF2-40B4-BE49-F238E27FC236}">
                <a16:creationId xmlns:a16="http://schemas.microsoft.com/office/drawing/2014/main" id="{61242052-EFDB-5744-AB22-1AE0FF3C64E3}"/>
              </a:ext>
            </a:extLst>
          </p:cNvPr>
          <p:cNvSpPr>
            <a:spLocks noChangeArrowheads="1"/>
          </p:cNvSpPr>
          <p:nvPr/>
        </p:nvSpPr>
        <p:spPr bwMode="auto">
          <a:xfrm>
            <a:off x="2578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60363B55-F533-5D43-B907-3A7DE8938117}"/>
              </a:ext>
            </a:extLst>
          </p:cNvPr>
          <p:cNvSpPr>
            <a:spLocks noChangeArrowheads="1"/>
          </p:cNvSpPr>
          <p:nvPr/>
        </p:nvSpPr>
        <p:spPr bwMode="auto">
          <a:xfrm>
            <a:off x="5686807" y="2698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36" descr="Earth Heroes: 20 Inspiring Stories of People Saving Our World (Illustrated Gift Edition)">
            <a:extLst>
              <a:ext uri="{FF2B5EF4-FFF2-40B4-BE49-F238E27FC236}">
                <a16:creationId xmlns:a16="http://schemas.microsoft.com/office/drawing/2014/main" id="{B4EA5DFF-8A92-5E43-AD37-D5057AE1A56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17135" y="1828015"/>
            <a:ext cx="3077741" cy="37653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D655074B-A0A9-8C4E-96DE-6788F24DD6B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11" name="Picture 37" descr="Talking History: 150 years of world-changing speeches">
            <a:extLst>
              <a:ext uri="{FF2B5EF4-FFF2-40B4-BE49-F238E27FC236}">
                <a16:creationId xmlns:a16="http://schemas.microsoft.com/office/drawing/2014/main" id="{C6C6E1DF-5EBF-A74C-995B-5EFAA5CD2BF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737178" y="1778000"/>
            <a:ext cx="2941677" cy="382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63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2041467620"/>
              </p:ext>
            </p:extLst>
          </p:nvPr>
        </p:nvGraphicFramePr>
        <p:xfrm>
          <a:off x="391886" y="719666"/>
          <a:ext cx="11424063" cy="58115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Y6 WRITING TO PERSUADE</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how to identify and use the features of persuasive writing from Y5</a:t>
                      </a:r>
                    </a:p>
                    <a:p>
                      <a:endParaRPr lang="en-US" sz="1500"/>
                    </a:p>
                    <a:p>
                      <a:r>
                        <a:rPr lang="en-US" sz="1500"/>
                        <a:t>I know how to use semi colons to identify the boundary between independent clauses</a:t>
                      </a:r>
                    </a:p>
                    <a:p>
                      <a:endParaRPr lang="en-US" sz="1500"/>
                    </a:p>
                    <a:p>
                      <a:r>
                        <a:rPr lang="en-US" sz="1500"/>
                        <a:t>I know the difference between a pronoun and a determiner</a:t>
                      </a:r>
                    </a:p>
                    <a:p>
                      <a:endParaRPr lang="en-US" sz="1500"/>
                    </a:p>
                    <a:p>
                      <a:r>
                        <a:rPr lang="en-US" sz="1500"/>
                        <a:t>I know how to use adverbials of time, place and manner</a:t>
                      </a:r>
                    </a:p>
                    <a:p>
                      <a:endParaRPr lang="en-US" sz="1500"/>
                    </a:p>
                    <a:p>
                      <a:r>
                        <a:rPr lang="en-US" sz="1500"/>
                        <a:t>I can identify coordinating and subordinating conjunctions</a:t>
                      </a:r>
                    </a:p>
                    <a:p>
                      <a:endParaRPr lang="en-US" sz="1500"/>
                    </a:p>
                  </a:txBody>
                  <a:tcPr>
                    <a:solidFill>
                      <a:schemeClr val="accent4">
                        <a:lumMod val="20000"/>
                        <a:lumOff val="80000"/>
                      </a:schemeClr>
                    </a:solidFill>
                  </a:tcPr>
                </a:tc>
                <a:tc>
                  <a:txBody>
                    <a:bodyPr/>
                    <a:lstStyle/>
                    <a:p>
                      <a:endParaRPr lang="en-US" sz="1500"/>
                    </a:p>
                    <a:p>
                      <a:r>
                        <a:rPr lang="en-US" sz="1500"/>
                        <a:t>I know how to identify the features of persuasive writing from Y6</a:t>
                      </a:r>
                    </a:p>
                    <a:p>
                      <a:endParaRPr lang="en-US" sz="1500"/>
                    </a:p>
                    <a:p>
                      <a:r>
                        <a:rPr lang="en-US" sz="1500"/>
                        <a:t>I know a variety of pronouns and how they are used</a:t>
                      </a:r>
                    </a:p>
                    <a:p>
                      <a:endParaRPr lang="en-US" sz="1500"/>
                    </a:p>
                    <a:p>
                      <a:r>
                        <a:rPr lang="en-US" sz="1500"/>
                        <a:t> I know how to write topic sentences and elaborate on them</a:t>
                      </a:r>
                    </a:p>
                    <a:p>
                      <a:endParaRPr lang="en-US" sz="1500"/>
                    </a:p>
                    <a:p>
                      <a:r>
                        <a:rPr lang="en-US" sz="1500"/>
                        <a:t>I know how to identify cohesive devices</a:t>
                      </a:r>
                    </a:p>
                    <a:p>
                      <a:endParaRPr lang="en-US" sz="1500"/>
                    </a:p>
                    <a:p>
                      <a:r>
                        <a:rPr lang="en-US" sz="1500"/>
                        <a:t>I know how to identify and use standard English correctly</a:t>
                      </a:r>
                    </a:p>
                    <a:p>
                      <a:endParaRPr lang="en-US" sz="1500"/>
                    </a:p>
                  </a:txBody>
                  <a:tcPr>
                    <a:solidFill>
                      <a:schemeClr val="accent4">
                        <a:lumMod val="20000"/>
                        <a:lumOff val="80000"/>
                      </a:schemeClr>
                    </a:solidFill>
                  </a:tcPr>
                </a:tc>
                <a:tc>
                  <a:txBody>
                    <a:bodyPr/>
                    <a:lstStyle/>
                    <a:p>
                      <a:endParaRPr lang="en-US" sz="1500"/>
                    </a:p>
                    <a:p>
                      <a:r>
                        <a:rPr lang="en-US" sz="1500"/>
                        <a:t>I know how to use the features of persuasive writing from Y6</a:t>
                      </a:r>
                    </a:p>
                    <a:p>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how to identify vocabulary linked to persuasive 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how to use commas correctly for clarity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how to punctuate parentheses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I know the function of modal verbs</a:t>
                      </a:r>
                    </a:p>
                    <a:p>
                      <a:endParaRPr lang="en-US" sz="150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Y1/Y2/Y3/Y4/Y5/Y6 that will be built upon in each of these phases and retrieval practice should take place before the related objective is covered in Y6. E.g. retrieval practice around the difference between a pronoun and a determiner needs to be completed before the objective ‘I know a variety of different pronouns and how they are used’ is taught.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2101675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1830398544"/>
              </p:ext>
            </p:extLst>
          </p:nvPr>
        </p:nvGraphicFramePr>
        <p:xfrm>
          <a:off x="347134" y="386281"/>
          <a:ext cx="11497731" cy="6331933"/>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677144">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264001">
                <a:tc rowSpan="2">
                  <a:txBody>
                    <a:bodyPr/>
                    <a:lstStyle/>
                    <a:p>
                      <a:r>
                        <a:rPr lang="en-US" sz="1300" b="1" u="sng"/>
                        <a:t>As a reader:</a:t>
                      </a:r>
                    </a:p>
                    <a:p>
                      <a:pPr rtl="0" fontAlgn="base"/>
                      <a:r>
                        <a:rPr lang="en-GB" sz="1300" b="0" i="0" kern="1200">
                          <a:solidFill>
                            <a:schemeClr val="dk1"/>
                          </a:solidFill>
                          <a:effectLst/>
                          <a:latin typeface="+mn-lt"/>
                          <a:ea typeface="+mn-ea"/>
                          <a:cs typeface="+mn-cs"/>
                        </a:rPr>
                        <a:t>I can draw inferences about feelings, thoughts and motives using clues in the text, justifying them with evidence from the text</a:t>
                      </a:r>
                    </a:p>
                    <a:p>
                      <a:pPr rtl="0" fontAlgn="base"/>
                      <a:r>
                        <a:rPr lang="en-GB" sz="1300" b="0" i="0" kern="1200">
                          <a:solidFill>
                            <a:schemeClr val="dk1"/>
                          </a:solidFill>
                          <a:effectLst/>
                          <a:latin typeface="+mn-lt"/>
                          <a:ea typeface="+mn-ea"/>
                          <a:cs typeface="+mn-cs"/>
                        </a:rPr>
                        <a:t>I can identify how language, structure and presentation contribute to meaning </a:t>
                      </a:r>
                    </a:p>
                    <a:p>
                      <a:pPr rtl="0" fontAlgn="base"/>
                      <a:r>
                        <a:rPr lang="en-GB" sz="1300" b="0" i="0" kern="1200">
                          <a:solidFill>
                            <a:schemeClr val="dk1"/>
                          </a:solidFill>
                          <a:effectLst/>
                          <a:latin typeface="+mn-lt"/>
                          <a:ea typeface="+mn-ea"/>
                          <a:cs typeface="+mn-cs"/>
                        </a:rPr>
                        <a:t>I can distinguish between statements of fact and opinion </a:t>
                      </a:r>
                    </a:p>
                    <a:p>
                      <a:pPr rtl="0" fontAlgn="base"/>
                      <a:r>
                        <a:rPr lang="en-GB" sz="1300" b="0" i="0" kern="1200">
                          <a:solidFill>
                            <a:schemeClr val="dk1"/>
                          </a:solidFill>
                          <a:effectLst/>
                          <a:latin typeface="+mn-lt"/>
                          <a:ea typeface="+mn-ea"/>
                          <a:cs typeface="+mn-cs"/>
                        </a:rPr>
                        <a:t>I can discuss my understanding of a text, exploring the meaning of unfamiliar words in context </a:t>
                      </a:r>
                    </a:p>
                    <a:p>
                      <a:pPr rtl="0" fontAlgn="base"/>
                      <a:r>
                        <a:rPr lang="en-GB" sz="1300" b="0" i="0" kern="1200">
                          <a:solidFill>
                            <a:schemeClr val="dk1"/>
                          </a:solidFill>
                          <a:effectLst/>
                          <a:latin typeface="+mn-lt"/>
                          <a:ea typeface="+mn-ea"/>
                          <a:cs typeface="+mn-cs"/>
                        </a:rPr>
                        <a:t>I can retrieve, record and present information </a:t>
                      </a:r>
                    </a:p>
                    <a:p>
                      <a:pPr rtl="0" fontAlgn="base"/>
                      <a:r>
                        <a:rPr lang="en-GB" sz="1300" b="0" i="0" kern="1200">
                          <a:solidFill>
                            <a:schemeClr val="dk1"/>
                          </a:solidFill>
                          <a:effectLst/>
                          <a:latin typeface="+mn-lt"/>
                          <a:ea typeface="+mn-ea"/>
                          <a:cs typeface="+mn-cs"/>
                        </a:rPr>
                        <a:t>I can summarise the main ideas drawn from more than one paragraph, identifying key details that support the main ideas </a:t>
                      </a:r>
                    </a:p>
                    <a:p>
                      <a:pPr rtl="0" fontAlgn="base"/>
                      <a:r>
                        <a:rPr lang="en-GB" sz="1300" b="0" i="0" kern="1200">
                          <a:solidFill>
                            <a:schemeClr val="dk1"/>
                          </a:solidFill>
                          <a:effectLst/>
                          <a:latin typeface="+mn-lt"/>
                          <a:ea typeface="+mn-ea"/>
                          <a:cs typeface="+mn-cs"/>
                        </a:rPr>
                        <a:t>I can comment on why layout features have been used to structure a text</a:t>
                      </a:r>
                    </a:p>
                    <a:p>
                      <a:r>
                        <a:rPr lang="en-GB" sz="1300" b="0" i="0" kern="1200">
                          <a:solidFill>
                            <a:schemeClr val="dk1"/>
                          </a:solidFill>
                          <a:effectLst/>
                          <a:latin typeface="+mn-lt"/>
                          <a:ea typeface="+mn-ea"/>
                          <a:cs typeface="+mn-cs"/>
                        </a:rPr>
                        <a:t>I can identify the features of persuasive writing and discuss why they have been used</a:t>
                      </a:r>
                    </a:p>
                    <a:p>
                      <a:r>
                        <a:rPr lang="en-GB" sz="1300" b="0" i="0" kern="1200">
                          <a:solidFill>
                            <a:schemeClr val="dk1"/>
                          </a:solidFill>
                          <a:effectLst/>
                          <a:latin typeface="+mn-lt"/>
                          <a:ea typeface="+mn-ea"/>
                          <a:cs typeface="+mn-cs"/>
                        </a:rPr>
                        <a:t>I can identify and discuss why I might choose a particular opening or closing to a persuasive speech</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a text through debate</a:t>
                      </a:r>
                    </a:p>
                    <a:p>
                      <a:pPr rtl="0" fontAlgn="base"/>
                      <a:r>
                        <a:rPr lang="en-GB" sz="1300" b="0" i="0" kern="1200">
                          <a:solidFill>
                            <a:schemeClr val="dk1"/>
                          </a:solidFill>
                          <a:effectLst/>
                          <a:latin typeface="+mn-lt"/>
                          <a:ea typeface="+mn-ea"/>
                          <a:cs typeface="+mn-cs"/>
                        </a:rPr>
                        <a:t>I can ask questions to improve understanding of a text</a:t>
                      </a:r>
                    </a:p>
                    <a:p>
                      <a:r>
                        <a:rPr lang="en-US" sz="1300" b="1" u="sng"/>
                        <a:t>As a writer:</a:t>
                      </a:r>
                    </a:p>
                    <a:p>
                      <a:r>
                        <a:rPr lang="en-US" sz="1300"/>
                        <a:t>I can identify precise and specific vocabulary related to the genre and content</a:t>
                      </a:r>
                    </a:p>
                    <a:p>
                      <a:r>
                        <a:rPr lang="en-US" sz="1300"/>
                        <a:t>I can identify formal vocabulary appropriate to the genre</a:t>
                      </a:r>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colons to introduce a list or mark the boundary between independent clauses</a:t>
                      </a:r>
                    </a:p>
                    <a:p>
                      <a:r>
                        <a:rPr lang="en-GB" sz="1300" b="0" i="0" kern="1200">
                          <a:solidFill>
                            <a:schemeClr val="dk1"/>
                          </a:solidFill>
                          <a:effectLst/>
                          <a:latin typeface="+mn-lt"/>
                          <a:ea typeface="+mn-ea"/>
                          <a:cs typeface="+mn-cs"/>
                        </a:rPr>
                        <a:t>I can use a variety of different types of pronoun</a:t>
                      </a:r>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colons to introduce a list or mark the boundary between independent clauses</a:t>
                      </a:r>
                    </a:p>
                    <a:p>
                      <a:r>
                        <a:rPr lang="en-GB" sz="1300" b="0" i="0" kern="1200">
                          <a:solidFill>
                            <a:schemeClr val="dk1"/>
                          </a:solidFill>
                          <a:effectLst/>
                          <a:latin typeface="+mn-lt"/>
                          <a:ea typeface="+mn-ea"/>
                          <a:cs typeface="+mn-cs"/>
                        </a:rPr>
                        <a:t>I can use a variety of different types of pronoun</a:t>
                      </a:r>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4382132">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create roles or scenarios </a:t>
                      </a:r>
                    </a:p>
                    <a:p>
                      <a:pPr rtl="0" fontAlgn="base"/>
                      <a:r>
                        <a:rPr lang="en-GB" sz="1300" b="0" i="0" kern="1200">
                          <a:solidFill>
                            <a:schemeClr val="dk1"/>
                          </a:solidFill>
                          <a:effectLst/>
                          <a:latin typeface="+mn-lt"/>
                          <a:ea typeface="+mn-ea"/>
                          <a:cs typeface="+mn-cs"/>
                        </a:rPr>
                        <a:t>I can use a range of drama strategies to explore a text </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explore a text through debate</a:t>
                      </a:r>
                    </a:p>
                    <a:p>
                      <a:pPr rtl="0" fontAlgn="base"/>
                      <a:r>
                        <a:rPr lang="en-GB" sz="1300" b="0" i="0" kern="1200">
                          <a:solidFill>
                            <a:schemeClr val="dk1"/>
                          </a:solidFill>
                          <a:effectLst/>
                          <a:latin typeface="+mn-lt"/>
                          <a:ea typeface="+mn-ea"/>
                          <a:cs typeface="+mn-cs"/>
                        </a:rPr>
                        <a:t>I can talk at length (at least three paragraphs) with or without notes</a:t>
                      </a:r>
                    </a:p>
                    <a:p>
                      <a:pPr rtl="0" fontAlgn="base"/>
                      <a:r>
                        <a:rPr lang="en-GB" sz="1300" b="0" i="0" kern="1200">
                          <a:solidFill>
                            <a:schemeClr val="dk1"/>
                          </a:solidFill>
                          <a:effectLst/>
                          <a:latin typeface="+mn-lt"/>
                          <a:ea typeface="+mn-ea"/>
                          <a:cs typeface="+mn-cs"/>
                        </a:rPr>
                        <a:t>I can speak in extended turns, taking on different roles</a:t>
                      </a:r>
                    </a:p>
                    <a:p>
                      <a:r>
                        <a:rPr lang="en-US" sz="1300" b="1" u="sng"/>
                        <a:t>As a writer:</a:t>
                      </a:r>
                    </a:p>
                    <a:p>
                      <a:r>
                        <a:rPr lang="en-US" sz="1300" u="none"/>
                        <a:t>I can link ideas across paragraphs using conjunctions, pronouns and adverbials</a:t>
                      </a:r>
                    </a:p>
                    <a:p>
                      <a:r>
                        <a:rPr lang="en-US" sz="1300" b="0" u="none"/>
                        <a:t>I can use and develop my knowledge of the features of persuasive writing (exaggeration, opinions, rule of 3, causal conjunctions, anecdotes)</a:t>
                      </a:r>
                    </a:p>
                    <a:p>
                      <a:endParaRPr lang="en-US" sz="1300" b="1" u="none"/>
                    </a:p>
                    <a:p>
                      <a:endParaRPr lang="en-US" sz="1300" b="1" u="none"/>
                    </a:p>
                    <a:p>
                      <a:pPr algn="ctr"/>
                      <a:r>
                        <a:rPr lang="en-US" sz="1300" b="1" u="sng"/>
                        <a:t>SHORT WRITING OPPORTUNITIES</a:t>
                      </a:r>
                    </a:p>
                    <a:p>
                      <a:pPr algn="ctr"/>
                      <a:endParaRPr lang="en-US" sz="1300" b="1" u="none"/>
                    </a:p>
                    <a:p>
                      <a:pPr marL="285750" indent="-285750" algn="ctr">
                        <a:buFont typeface="Wingdings" pitchFamily="2" charset="2"/>
                        <a:buChar char="ü"/>
                      </a:pPr>
                      <a:r>
                        <a:rPr lang="en-US" sz="1300" b="0" u="none"/>
                        <a:t>Persuasive paragraphs about different issues</a:t>
                      </a:r>
                    </a:p>
                    <a:p>
                      <a:pPr marL="285750" indent="-285750" algn="ctr">
                        <a:buFont typeface="Wingdings" pitchFamily="2" charset="2"/>
                        <a:buChar char="ü"/>
                      </a:pPr>
                      <a:r>
                        <a:rPr lang="en-US" sz="1300" b="0" u="none"/>
                        <a:t>A short speech about an issue of their choice</a:t>
                      </a:r>
                      <a:endParaRPr lang="en-US" sz="1300" b="1" u="none"/>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pPr rtl="0" fontAlgn="base"/>
                      <a:r>
                        <a:rPr lang="en-GB" sz="1300" b="0" i="0" kern="1200">
                          <a:solidFill>
                            <a:schemeClr val="dk1"/>
                          </a:solidFill>
                          <a:effectLst/>
                          <a:latin typeface="+mn-lt"/>
                          <a:ea typeface="+mn-ea"/>
                          <a:cs typeface="+mn-cs"/>
                        </a:rPr>
                        <a:t>I can speak in extended turns, taking on different roles</a:t>
                      </a:r>
                    </a:p>
                    <a:p>
                      <a:r>
                        <a:rPr lang="en-US" sz="1300" b="1" u="sng"/>
                        <a:t>As a writer:</a:t>
                      </a:r>
                    </a:p>
                    <a:p>
                      <a:r>
                        <a:rPr lang="en-US" sz="1300"/>
                        <a:t>I can offer balanced coverage of a topic</a:t>
                      </a:r>
                    </a:p>
                    <a:p>
                      <a:r>
                        <a:rPr lang="en-US" sz="1300"/>
                        <a:t>I can link ideas across paragraphs using a variety of methods</a:t>
                      </a:r>
                    </a:p>
                    <a:p>
                      <a:r>
                        <a:rPr lang="en-US" sz="1300"/>
                        <a:t>I can choose from a variety of techniques to open and close a persuasive text</a:t>
                      </a:r>
                    </a:p>
                    <a:p>
                      <a:r>
                        <a:rPr lang="en-US" sz="1300"/>
                        <a:t>I can maintain purpose and treat it imaginatively</a:t>
                      </a:r>
                    </a:p>
                    <a:p>
                      <a:r>
                        <a:rPr lang="en-US" sz="1300"/>
                        <a:t>I can choose appropriate vocabulary in the correct register</a:t>
                      </a:r>
                    </a:p>
                    <a:p>
                      <a:r>
                        <a:rPr lang="en-US" sz="1300"/>
                        <a:t>I can independently choose an appropriate planning format</a:t>
                      </a:r>
                    </a:p>
                    <a:p>
                      <a:r>
                        <a:rPr lang="en-US" sz="1300"/>
                        <a:t>I can independently edit my work for errors and improvements</a:t>
                      </a:r>
                    </a:p>
                    <a:p>
                      <a:endParaRPr lang="en-US" sz="1300"/>
                    </a:p>
                    <a:p>
                      <a:pPr algn="ctr"/>
                      <a:r>
                        <a:rPr lang="en-US" sz="1300" b="1" u="sng"/>
                        <a:t>OUTCOME</a:t>
                      </a:r>
                    </a:p>
                    <a:p>
                      <a:pPr algn="ctr"/>
                      <a:endParaRPr lang="en-US" sz="1300" b="1" u="sng"/>
                    </a:p>
                    <a:p>
                      <a:pPr marL="285750" indent="-285750" algn="ctr">
                        <a:buFont typeface="Wingdings" pitchFamily="2" charset="2"/>
                        <a:buChar char="ü"/>
                      </a:pPr>
                      <a:r>
                        <a:rPr lang="en-US" sz="1300" b="0" u="none"/>
                        <a:t>A persuasive speech about the environment</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996190" y="-90774"/>
            <a:ext cx="8199620"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Y6 AUTUMN WRITING TO PERSUADE</a:t>
            </a:r>
          </a:p>
        </p:txBody>
      </p:sp>
    </p:spTree>
    <p:extLst>
      <p:ext uri="{BB962C8B-B14F-4D97-AF65-F5344CB8AC3E}">
        <p14:creationId xmlns:p14="http://schemas.microsoft.com/office/powerpoint/2010/main" val="37062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951338" y="413747"/>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Y1 writing to inform </a:t>
            </a:r>
            <a:r>
              <a:rPr lang="en-US" sz="3000" b="1" i="1" u="sng">
                <a:solidFill>
                  <a:prstClr val="black"/>
                </a:solidFill>
                <a:latin typeface="Arial" panose="020B0604020202020204" pitchFamily="34" charset="0"/>
                <a:cs typeface="Arial" panose="020B0604020202020204" pitchFamily="34" charset="0"/>
              </a:rPr>
              <a:t>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Invitation to an event in school</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763808" y="2881332"/>
            <a:ext cx="4243388" cy="3354765"/>
          </a:xfrm>
          <a:prstGeom prst="rect">
            <a:avLst/>
          </a:prstGeom>
          <a:noFill/>
        </p:spPr>
        <p:txBody>
          <a:bodyPr wrap="square" rtlCol="0">
            <a:spAutoFit/>
          </a:bodyPr>
          <a:lstStyle/>
          <a:p>
            <a:pPr algn="l"/>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a:t>
            </a:r>
            <a:r>
              <a:rPr kumimoji="0" lang="en-GB"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Look Up by Nathan Bryan and </a:t>
            </a:r>
            <a:r>
              <a:rPr kumimoji="0" lang="en-GB" sz="35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Dapo</a:t>
            </a:r>
            <a:r>
              <a:rPr kumimoji="0" lang="en-GB"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Adeola</a:t>
            </a:r>
            <a:endParaRPr lang="en-GB" sz="3600" b="0" i="0">
              <a:effectLst/>
              <a:latin typeface="arial" panose="020B0604020202020204" pitchFamily="34" charset="0"/>
            </a:endParaRPr>
          </a:p>
          <a:p>
            <a:pPr algn="r"/>
            <a:br>
              <a:rPr lang="en-GB" sz="3600" b="0" i="0" u="none" strike="noStrike">
                <a:solidFill>
                  <a:srgbClr val="001C39"/>
                </a:solidFill>
                <a:effectLst/>
                <a:latin typeface="arial" panose="020B0604020202020204" pitchFamily="34" charset="0"/>
              </a:rPr>
            </a:br>
            <a:endParaRPr lang="en-GB" sz="3600" b="0" i="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Look Up! by Nathan Bryon, Dapo Adeola | Waterstones">
            <a:extLst>
              <a:ext uri="{FF2B5EF4-FFF2-40B4-BE49-F238E27FC236}">
                <a16:creationId xmlns:a16="http://schemas.microsoft.com/office/drawing/2014/main" id="{F4EC44DB-563A-7E48-9F4B-2319A2572B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2662" y="1950993"/>
            <a:ext cx="2772932" cy="3661816"/>
          </a:xfrm>
          <a:prstGeom prst="rect">
            <a:avLst/>
          </a:prstGeom>
          <a:noFill/>
          <a:ln>
            <a:noFill/>
          </a:ln>
        </p:spPr>
      </p:pic>
    </p:spTree>
    <p:extLst>
      <p:ext uri="{BB962C8B-B14F-4D97-AF65-F5344CB8AC3E}">
        <p14:creationId xmlns:p14="http://schemas.microsoft.com/office/powerpoint/2010/main" val="4025335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995711190"/>
              </p:ext>
            </p:extLst>
          </p:nvPr>
        </p:nvGraphicFramePr>
        <p:xfrm>
          <a:off x="2032000" y="671020"/>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Persuasive paragraph 1</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exaggeration and rule of 3 to persuade the reader</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an anecdote to draw the reader in</a:t>
                      </a:r>
                    </a:p>
                  </a:txBody>
                  <a:tcPr/>
                </a:tc>
                <a:tc>
                  <a:txBody>
                    <a:bodyPr/>
                    <a:lstStyle/>
                    <a:p>
                      <a:endParaRPr lang="en-US"/>
                    </a:p>
                  </a:txBody>
                  <a:tcPr/>
                </a:tc>
                <a:extLst>
                  <a:ext uri="{0D108BD9-81ED-4DB2-BD59-A6C34878D82A}">
                    <a16:rowId xmlns:a16="http://schemas.microsoft.com/office/drawing/2014/main" val="3444461412"/>
                  </a:ext>
                </a:extLst>
              </a:tr>
              <a:tr h="370840">
                <a:tc>
                  <a:txBody>
                    <a:bodyPr/>
                    <a:lstStyle/>
                    <a:p>
                      <a:r>
                        <a:rPr lang="en-US"/>
                        <a:t>I can use colons to introduce a list</a:t>
                      </a:r>
                    </a:p>
                  </a:txBody>
                  <a:tcPr/>
                </a:tc>
                <a:tc>
                  <a:txBody>
                    <a:bodyPr/>
                    <a:lstStyle/>
                    <a:p>
                      <a:endParaRPr lang="en-US"/>
                    </a:p>
                  </a:txBody>
                  <a:tcPr/>
                </a:tc>
                <a:extLst>
                  <a:ext uri="{0D108BD9-81ED-4DB2-BD59-A6C34878D82A}">
                    <a16:rowId xmlns:a16="http://schemas.microsoft.com/office/drawing/2014/main" val="314076013"/>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3322074789"/>
              </p:ext>
            </p:extLst>
          </p:nvPr>
        </p:nvGraphicFramePr>
        <p:xfrm>
          <a:off x="2032000" y="3854746"/>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Persuasive paragraph 2</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causal conjunctions to persuade the reader</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opinions to draw in the reader</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use precise and technical vocabulary</a:t>
                      </a:r>
                    </a:p>
                  </a:txBody>
                  <a:tcPr/>
                </a:tc>
                <a:tc>
                  <a:txBody>
                    <a:bodyPr/>
                    <a:lstStyle/>
                    <a:p>
                      <a:endParaRPr lang="en-US"/>
                    </a:p>
                  </a:txBody>
                  <a:tcPr/>
                </a:tc>
                <a:extLst>
                  <a:ext uri="{0D108BD9-81ED-4DB2-BD59-A6C34878D82A}">
                    <a16:rowId xmlns:a16="http://schemas.microsoft.com/office/drawing/2014/main" val="382119277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57108" y="0"/>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2590996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1738539059"/>
              </p:ext>
            </p:extLst>
          </p:nvPr>
        </p:nvGraphicFramePr>
        <p:xfrm>
          <a:off x="2170896" y="1343039"/>
          <a:ext cx="8128000" cy="313436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Short speech</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choose three persuasive features to include in my speech</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 colon to mark the boundary between independent clauses</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link ideas across paragraphs using conjunctions, pronouns and adverbials</a:t>
                      </a:r>
                    </a:p>
                  </a:txBody>
                  <a:tcPr/>
                </a:tc>
                <a:tc>
                  <a:txBody>
                    <a:bodyPr/>
                    <a:lstStyle/>
                    <a:p>
                      <a:endParaRPr lang="en-US"/>
                    </a:p>
                  </a:txBody>
                  <a:tcPr/>
                </a:tc>
                <a:extLst>
                  <a:ext uri="{0D108BD9-81ED-4DB2-BD59-A6C34878D82A}">
                    <a16:rowId xmlns:a16="http://schemas.microsoft.com/office/drawing/2014/main" val="3184899616"/>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3914291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1687123933"/>
              </p:ext>
            </p:extLst>
          </p:nvPr>
        </p:nvGraphicFramePr>
        <p:xfrm>
          <a:off x="2041645" y="1204142"/>
          <a:ext cx="8128000" cy="495300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Persuasive speech about the environment</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structure my persuasive speech with:</a:t>
                      </a:r>
                    </a:p>
                    <a:p>
                      <a:pPr marL="285750" indent="-285750">
                        <a:buFontTx/>
                        <a:buChar char="-"/>
                      </a:pPr>
                      <a:r>
                        <a:rPr lang="en-US"/>
                        <a:t>A persuasive introduction to draw the reader in</a:t>
                      </a:r>
                    </a:p>
                    <a:p>
                      <a:pPr marL="285750" indent="-285750">
                        <a:buFontTx/>
                        <a:buChar char="-"/>
                      </a:pPr>
                      <a:r>
                        <a:rPr lang="en-US"/>
                        <a:t>A persuasive conclusion to </a:t>
                      </a:r>
                      <a:r>
                        <a:rPr lang="en-US" err="1"/>
                        <a:t>summarise</a:t>
                      </a:r>
                      <a:r>
                        <a:rPr lang="en-US"/>
                        <a:t> the arguments</a:t>
                      </a:r>
                    </a:p>
                    <a:p>
                      <a:pPr marL="285750" indent="-285750">
                        <a:buFontTx/>
                        <a:buChar char="-"/>
                      </a:pPr>
                      <a:r>
                        <a:rPr lang="en-US"/>
                        <a:t>Balanced coverage of the arguments</a:t>
                      </a:r>
                    </a:p>
                    <a:p>
                      <a:pPr marL="285750" indent="-285750">
                        <a:buFontTx/>
                        <a:buChar char="-"/>
                      </a:pPr>
                      <a:r>
                        <a:rPr lang="en-US"/>
                        <a:t>Links across paragraphs</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include the features of persuasive writing by:</a:t>
                      </a:r>
                    </a:p>
                    <a:p>
                      <a:pPr marL="285750" indent="-285750">
                        <a:buFontTx/>
                        <a:buChar char="-"/>
                      </a:pPr>
                      <a:r>
                        <a:rPr lang="en-US"/>
                        <a:t>Choosing a variety of persuasive features (exaggeration, rule of 3, anecdote, causal conjunctions, opinions)</a:t>
                      </a:r>
                    </a:p>
                    <a:p>
                      <a:pPr marL="285750" indent="-285750">
                        <a:buFontTx/>
                        <a:buChar char="-"/>
                      </a:pPr>
                      <a:r>
                        <a:rPr lang="en-US"/>
                        <a:t>Maintaining persuasion and being imaginative in my argument</a:t>
                      </a:r>
                    </a:p>
                    <a:p>
                      <a:pPr marL="285750" indent="-285750">
                        <a:buFontTx/>
                        <a:buChar char="-"/>
                      </a:pPr>
                      <a:r>
                        <a:rPr lang="en-US"/>
                        <a:t>Using emotive language to provoke a response in the reader</a:t>
                      </a:r>
                    </a:p>
                    <a:p>
                      <a:pPr marL="285750" indent="-285750">
                        <a:buFontTx/>
                        <a:buChar char="-"/>
                      </a:pPr>
                      <a:endParaRPr lang="en-US"/>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1410357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a:solidFill>
                  <a:prstClr val="black"/>
                </a:solidFill>
                <a:latin typeface="Arial" panose="020B0604020202020204" pitchFamily="34" charset="0"/>
                <a:cs typeface="Arial" panose="020B0604020202020204" pitchFamily="34" charset="0"/>
              </a:rPr>
              <a:t>Y6 writing to entertain poetry o</a:t>
            </a:r>
            <a:r>
              <a:rPr kumimoji="0" lang="en-US" sz="3000" b="1" i="1" u="sng"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 Writing in role as character from narrative poem (monologue)</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Core Text – The Highwayman by Alfred Noyes</a:t>
            </a:r>
          </a:p>
        </p:txBody>
      </p:sp>
      <p:sp>
        <p:nvSpPr>
          <p:cNvPr id="5" name="Rectangle 2">
            <a:extLst>
              <a:ext uri="{FF2B5EF4-FFF2-40B4-BE49-F238E27FC236}">
                <a16:creationId xmlns:a16="http://schemas.microsoft.com/office/drawing/2014/main" id="{61242052-EFDB-5744-AB22-1AE0FF3C64E3}"/>
              </a:ext>
            </a:extLst>
          </p:cNvPr>
          <p:cNvSpPr>
            <a:spLocks noChangeArrowheads="1"/>
          </p:cNvSpPr>
          <p:nvPr/>
        </p:nvSpPr>
        <p:spPr bwMode="auto">
          <a:xfrm>
            <a:off x="2578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68D9F4CA-88BE-4E4B-8027-E925ADAA1798}"/>
              </a:ext>
            </a:extLst>
          </p:cNvPr>
          <p:cNvPicPr>
            <a:picLocks noChangeAspect="1"/>
          </p:cNvPicPr>
          <p:nvPr/>
        </p:nvPicPr>
        <p:blipFill>
          <a:blip r:embed="rId2"/>
          <a:stretch>
            <a:fillRect/>
          </a:stretch>
        </p:blipFill>
        <p:spPr>
          <a:xfrm>
            <a:off x="7095602" y="1758612"/>
            <a:ext cx="3302000" cy="4279900"/>
          </a:xfrm>
          <a:prstGeom prst="rect">
            <a:avLst/>
          </a:prstGeom>
        </p:spPr>
      </p:pic>
    </p:spTree>
    <p:extLst>
      <p:ext uri="{BB962C8B-B14F-4D97-AF65-F5344CB8AC3E}">
        <p14:creationId xmlns:p14="http://schemas.microsoft.com/office/powerpoint/2010/main" val="3810897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998969585"/>
              </p:ext>
            </p:extLst>
          </p:nvPr>
        </p:nvGraphicFramePr>
        <p:xfrm>
          <a:off x="391886" y="719666"/>
          <a:ext cx="11424063" cy="51257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Y6 WRITING TO ENTERTAIN POETRY</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a:p>
                    <a:p>
                      <a:r>
                        <a:rPr lang="en-US" sz="1500"/>
                        <a:t>I know how to identify and use different types of noun</a:t>
                      </a:r>
                    </a:p>
                    <a:p>
                      <a:endParaRPr lang="en-US" sz="1500"/>
                    </a:p>
                    <a:p>
                      <a:r>
                        <a:rPr lang="en-US" sz="1500"/>
                        <a:t>I know how to identify different types of pronoun</a:t>
                      </a:r>
                    </a:p>
                    <a:p>
                      <a:endParaRPr lang="en-US" sz="1500"/>
                    </a:p>
                    <a:p>
                      <a:r>
                        <a:rPr lang="en-US" sz="1500"/>
                        <a:t>I know how to identify subordinate clauses</a:t>
                      </a:r>
                    </a:p>
                    <a:p>
                      <a:endParaRPr lang="en-US" sz="1500"/>
                    </a:p>
                    <a:p>
                      <a:r>
                        <a:rPr lang="en-US" sz="1500"/>
                        <a:t>I know how to write relative clauses</a:t>
                      </a:r>
                    </a:p>
                    <a:p>
                      <a:endParaRPr lang="en-US" sz="1500"/>
                    </a:p>
                    <a:p>
                      <a:endParaRPr lang="en-US" sz="1500"/>
                    </a:p>
                  </a:txBody>
                  <a:tcPr>
                    <a:solidFill>
                      <a:schemeClr val="accent4">
                        <a:lumMod val="20000"/>
                        <a:lumOff val="80000"/>
                      </a:schemeClr>
                    </a:solidFill>
                  </a:tcPr>
                </a:tc>
                <a:tc>
                  <a:txBody>
                    <a:bodyPr/>
                    <a:lstStyle/>
                    <a:p>
                      <a:endParaRPr lang="en-US" sz="1500"/>
                    </a:p>
                    <a:p>
                      <a:r>
                        <a:rPr lang="en-US" sz="1500"/>
                        <a:t>I know a variety of figurative language techniques and their effect on the reader</a:t>
                      </a:r>
                    </a:p>
                    <a:p>
                      <a:endParaRPr lang="en-US" sz="1500"/>
                    </a:p>
                    <a:p>
                      <a:r>
                        <a:rPr lang="en-US" sz="1500"/>
                        <a:t>I know how to write verbs in the first, second and third person</a:t>
                      </a:r>
                    </a:p>
                    <a:p>
                      <a:endParaRPr lang="en-US" sz="1500"/>
                    </a:p>
                    <a:p>
                      <a:r>
                        <a:rPr lang="en-US" sz="1500"/>
                        <a:t>I know a variety of ways to build tension</a:t>
                      </a:r>
                    </a:p>
                    <a:p>
                      <a:endParaRPr lang="en-US" sz="1500"/>
                    </a:p>
                    <a:p>
                      <a:r>
                        <a:rPr lang="en-US" sz="1500"/>
                        <a:t>I know how to modify an adjective with an adverb</a:t>
                      </a:r>
                    </a:p>
                    <a:p>
                      <a:endParaRPr lang="en-US" sz="1500"/>
                    </a:p>
                    <a:p>
                      <a:endParaRPr lang="en-US" sz="1500"/>
                    </a:p>
                  </a:txBody>
                  <a:tcPr>
                    <a:solidFill>
                      <a:schemeClr val="accent4">
                        <a:lumMod val="20000"/>
                        <a:lumOff val="80000"/>
                      </a:schemeClr>
                    </a:solidFill>
                  </a:tcPr>
                </a:tc>
                <a:tc>
                  <a:txBody>
                    <a:bodyPr/>
                    <a:lstStyle/>
                    <a:p>
                      <a:endParaRPr lang="en-US" sz="1500"/>
                    </a:p>
                    <a:p>
                      <a:r>
                        <a:rPr lang="en-US" sz="1500"/>
                        <a:t>I know how to use conjunctive adjectives at the beginning and within paragraphs</a:t>
                      </a:r>
                    </a:p>
                    <a:p>
                      <a:endParaRPr lang="en-US" sz="1500"/>
                    </a:p>
                    <a:p>
                      <a:r>
                        <a:rPr lang="en-US" sz="1500"/>
                        <a:t>I know how to identify appropriate vocabulary for audience and purpose</a:t>
                      </a:r>
                    </a:p>
                    <a:p>
                      <a:endParaRPr lang="en-US" sz="1500"/>
                    </a:p>
                    <a:p>
                      <a:r>
                        <a:rPr lang="en-US" sz="1500"/>
                        <a:t>I know how to write multi-clause sentences with more than one conjunction</a:t>
                      </a:r>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a:t>Each of these objectives revises a concept from Y1/Y2/Y3 that will be built upon in each of these phases and retrieval practice should take place before the related objective is covered in Y3. E.g. retrieval practice around identifying subordinate clauses should be completed before the objective ‘I know how to write a clause where the relative clause is omitted ’ is taught.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1927438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1253531890"/>
              </p:ext>
            </p:extLst>
          </p:nvPr>
        </p:nvGraphicFramePr>
        <p:xfrm>
          <a:off x="347134" y="505034"/>
          <a:ext cx="11497731" cy="604266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 can discuss themes across poems and make comparisons</a:t>
                      </a:r>
                    </a:p>
                    <a:p>
                      <a:r>
                        <a:rPr lang="en-GB" sz="1300" b="0" i="0" kern="1200">
                          <a:solidFill>
                            <a:schemeClr val="dk1"/>
                          </a:solidFill>
                          <a:effectLst/>
                          <a:latin typeface="+mn-lt"/>
                          <a:ea typeface="+mn-ea"/>
                          <a:cs typeface="+mn-cs"/>
                        </a:rPr>
                        <a:t>I can draw inferences about feelings, thoughts and motives using clues in the text and justifying my ideas</a:t>
                      </a:r>
                    </a:p>
                    <a:p>
                      <a:r>
                        <a:rPr lang="en-GB" sz="1300" b="0" i="0" kern="1200">
                          <a:solidFill>
                            <a:schemeClr val="dk1"/>
                          </a:solidFill>
                          <a:effectLst/>
                          <a:latin typeface="+mn-lt"/>
                          <a:ea typeface="+mn-ea"/>
                          <a:cs typeface="+mn-cs"/>
                        </a:rPr>
                        <a:t>I can identify how language and structure contribute to meaning</a:t>
                      </a:r>
                    </a:p>
                    <a:p>
                      <a:r>
                        <a:rPr lang="en-GB" sz="1300" b="0" i="0" kern="1200">
                          <a:solidFill>
                            <a:schemeClr val="dk1"/>
                          </a:solidFill>
                          <a:effectLst/>
                          <a:latin typeface="+mn-lt"/>
                          <a:ea typeface="+mn-ea"/>
                          <a:cs typeface="+mn-cs"/>
                        </a:rPr>
                        <a:t>I can identify the features of writing to entertain in a variety of poems</a:t>
                      </a:r>
                    </a:p>
                    <a:p>
                      <a:r>
                        <a:rPr lang="en-GB" sz="1300" b="0" i="0" kern="1200">
                          <a:solidFill>
                            <a:schemeClr val="dk1"/>
                          </a:solidFill>
                          <a:effectLst/>
                          <a:latin typeface="+mn-lt"/>
                          <a:ea typeface="+mn-ea"/>
                          <a:cs typeface="+mn-cs"/>
                        </a:rPr>
                        <a:t>I can identify a variety of figurative language in a poem</a:t>
                      </a:r>
                    </a:p>
                    <a:p>
                      <a:endParaRPr lang="en-US" sz="1300"/>
                    </a:p>
                  </a:txBody>
                  <a:tcPr>
                    <a:solidFill>
                      <a:schemeClr val="accent5">
                        <a:lumMod val="20000"/>
                        <a:lumOff val="80000"/>
                      </a:schemeClr>
                    </a:solidFill>
                  </a:tcPr>
                </a:tc>
                <a:tc>
                  <a:txBody>
                    <a:bodyPr/>
                    <a:lstStyle/>
                    <a:p>
                      <a:r>
                        <a:rPr lang="en-US" sz="1300" b="1" u="sng"/>
                        <a:t>As a writer:</a:t>
                      </a:r>
                    </a:p>
                    <a:p>
                      <a:r>
                        <a:rPr lang="en-GB" sz="1300" b="0" i="0" kern="1200">
                          <a:solidFill>
                            <a:schemeClr val="dk1"/>
                          </a:solidFill>
                          <a:effectLst/>
                          <a:latin typeface="+mn-lt"/>
                          <a:ea typeface="+mn-ea"/>
                          <a:cs typeface="+mn-cs"/>
                        </a:rPr>
                        <a:t>I can use hyphens in compound nouns</a:t>
                      </a:r>
                    </a:p>
                    <a:p>
                      <a:r>
                        <a:rPr lang="en-GB" sz="1300" b="0" i="0" kern="1200">
                          <a:solidFill>
                            <a:schemeClr val="dk1"/>
                          </a:solidFill>
                          <a:effectLst/>
                          <a:latin typeface="+mn-lt"/>
                          <a:ea typeface="+mn-ea"/>
                          <a:cs typeface="+mn-cs"/>
                        </a:rPr>
                        <a:t>I can identify and write a relative clause where the relative pronoun is omitted</a:t>
                      </a:r>
                      <a:endParaRPr lang="en-US" sz="1300"/>
                    </a:p>
                  </a:txBody>
                  <a:tcPr>
                    <a:solidFill>
                      <a:schemeClr val="accent5">
                        <a:lumMod val="20000"/>
                        <a:lumOff val="80000"/>
                      </a:schemeClr>
                    </a:solidFill>
                  </a:tcPr>
                </a:tc>
                <a:tc>
                  <a:txBody>
                    <a:bodyPr/>
                    <a:lstStyle/>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identify and write a relative clause where the relative pronoun is omitted</a:t>
                      </a:r>
                      <a:endParaRPr lang="en-US" sz="1300"/>
                    </a:p>
                    <a:p>
                      <a:endParaRPr lang="en-US" sz="1300" b="0" u="none"/>
                    </a:p>
                  </a:txBody>
                  <a:tcPr>
                    <a:solidFill>
                      <a:schemeClr val="accent5">
                        <a:lumMod val="20000"/>
                        <a:lumOff val="80000"/>
                      </a:schemeClr>
                    </a:solidFill>
                  </a:tcPr>
                </a:tc>
                <a:extLst>
                  <a:ext uri="{0D108BD9-81ED-4DB2-BD59-A6C34878D82A}">
                    <a16:rowId xmlns:a16="http://schemas.microsoft.com/office/drawing/2014/main" val="2699026580"/>
                  </a:ext>
                </a:extLst>
              </a:tr>
              <a:tr h="1057275">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the text through 1</a:t>
                      </a:r>
                      <a:r>
                        <a:rPr lang="en-GB" sz="1300" b="0" i="0" kern="1200" baseline="30000">
                          <a:solidFill>
                            <a:schemeClr val="dk1"/>
                          </a:solidFill>
                          <a:effectLst/>
                          <a:latin typeface="+mn-lt"/>
                          <a:ea typeface="+mn-ea"/>
                          <a:cs typeface="+mn-cs"/>
                        </a:rPr>
                        <a:t>st</a:t>
                      </a:r>
                      <a:r>
                        <a:rPr lang="en-GB" sz="1300" b="0" i="0" kern="1200">
                          <a:solidFill>
                            <a:schemeClr val="dk1"/>
                          </a:solidFill>
                          <a:effectLst/>
                          <a:latin typeface="+mn-lt"/>
                          <a:ea typeface="+mn-ea"/>
                          <a:cs typeface="+mn-cs"/>
                        </a:rPr>
                        <a:t> person narration</a:t>
                      </a:r>
                    </a:p>
                    <a:p>
                      <a:pPr rtl="0" fontAlgn="base"/>
                      <a:r>
                        <a:rPr lang="en-GB" sz="1300" b="0" i="0" kern="1200">
                          <a:solidFill>
                            <a:schemeClr val="dk1"/>
                          </a:solidFill>
                          <a:effectLst/>
                          <a:latin typeface="+mn-lt"/>
                          <a:ea typeface="+mn-ea"/>
                          <a:cs typeface="+mn-cs"/>
                        </a:rPr>
                        <a:t>I can ask questions to improve my understanding of a poem</a:t>
                      </a:r>
                    </a:p>
                    <a:p>
                      <a:pPr rtl="0" fontAlgn="base"/>
                      <a:r>
                        <a:rPr lang="en-GB" sz="1300" b="0" i="0" kern="1200">
                          <a:solidFill>
                            <a:schemeClr val="dk1"/>
                          </a:solidFill>
                          <a:effectLst/>
                          <a:latin typeface="+mn-lt"/>
                          <a:ea typeface="+mn-ea"/>
                          <a:cs typeface="+mn-cs"/>
                        </a:rPr>
                        <a:t>I can participate in discussion about poems, building on my own and others’ ideas</a:t>
                      </a:r>
                    </a:p>
                    <a:p>
                      <a:r>
                        <a:rPr lang="en-GB" sz="1300" b="1" u="sng"/>
                        <a:t>Writing skills</a:t>
                      </a:r>
                      <a:endParaRPr lang="en-GB" sz="13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narrative voice to affect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collect vocabulary and figurative language from a poem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identify a range of vocabulary to create atmosphere</a:t>
                      </a:r>
                    </a:p>
                    <a:p>
                      <a:endParaRPr lang="en-US" sz="1300"/>
                    </a:p>
                  </a:txBody>
                  <a:tcPr>
                    <a:solidFill>
                      <a:schemeClr val="accent5">
                        <a:lumMod val="20000"/>
                        <a:lumOff val="80000"/>
                      </a:schemeClr>
                    </a:solidFill>
                  </a:tcPr>
                </a:tc>
                <a:tc rowSpan="2">
                  <a:txBody>
                    <a:bodyPr/>
                    <a:lstStyle/>
                    <a:p>
                      <a:r>
                        <a:rPr lang="en-US" sz="1300" b="1" u="sng"/>
                        <a:t>As an orator: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through 1</a:t>
                      </a:r>
                      <a:r>
                        <a:rPr lang="en-GB" sz="1300" b="0" i="0" kern="1200" baseline="30000">
                          <a:solidFill>
                            <a:schemeClr val="dk1"/>
                          </a:solidFill>
                          <a:effectLst/>
                          <a:latin typeface="+mn-lt"/>
                          <a:ea typeface="+mn-ea"/>
                          <a:cs typeface="+mn-cs"/>
                        </a:rPr>
                        <a:t>st</a:t>
                      </a:r>
                      <a:r>
                        <a:rPr lang="en-GB" sz="1300" b="0" i="0" kern="1200">
                          <a:solidFill>
                            <a:schemeClr val="dk1"/>
                          </a:solidFill>
                          <a:effectLst/>
                          <a:latin typeface="+mn-lt"/>
                          <a:ea typeface="+mn-ea"/>
                          <a:cs typeface="+mn-cs"/>
                        </a:rPr>
                        <a:t> person narration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participate in discussion about poems, building on my own and others’ ideas</a:t>
                      </a:r>
                    </a:p>
                    <a:p>
                      <a:endParaRPr lang="en-US" sz="1300" b="0" u="none"/>
                    </a:p>
                    <a:p>
                      <a:r>
                        <a:rPr lang="en-US" sz="1300" b="1" u="sng"/>
                        <a:t>As a writer:</a:t>
                      </a:r>
                    </a:p>
                    <a:p>
                      <a:r>
                        <a:rPr lang="en-US" sz="1300" b="0" u="none"/>
                        <a:t>I can use symbolism for effect</a:t>
                      </a:r>
                    </a:p>
                    <a:p>
                      <a:r>
                        <a:rPr lang="en-US" sz="1300" b="0" u="none"/>
                        <a:t>I can use anaphora and epistrophe for effect</a:t>
                      </a:r>
                    </a:p>
                    <a:p>
                      <a:r>
                        <a:rPr lang="en-US" sz="1300" b="0" u="none"/>
                        <a:t>I can write about  a character influenced by a time period</a:t>
                      </a:r>
                    </a:p>
                    <a:p>
                      <a:endParaRPr lang="en-US" sz="1300" b="1" u="sng"/>
                    </a:p>
                    <a:p>
                      <a:endParaRPr lang="en-US" sz="1300" b="1" u="sng"/>
                    </a:p>
                    <a:p>
                      <a:endParaRPr lang="en-US" sz="1300" b="1" u="sng"/>
                    </a:p>
                    <a:p>
                      <a:pPr algn="ctr"/>
                      <a:r>
                        <a:rPr lang="en-US" sz="1300" b="1" u="sng"/>
                        <a:t>SHORT WRITING OPPORTUNITIES</a:t>
                      </a:r>
                    </a:p>
                    <a:p>
                      <a:pPr algn="ctr"/>
                      <a:endParaRPr lang="en-US" sz="1300" b="1" u="sng"/>
                    </a:p>
                    <a:p>
                      <a:pPr marL="285750" indent="-285750" algn="ctr">
                        <a:buFont typeface="Wingdings" pitchFamily="2" charset="2"/>
                        <a:buChar char="ü"/>
                      </a:pPr>
                      <a:r>
                        <a:rPr lang="en-US" sz="1300" b="0" u="none"/>
                        <a:t>Additional verse from the poem</a:t>
                      </a:r>
                    </a:p>
                    <a:p>
                      <a:pPr marL="285750" indent="-285750" algn="ctr">
                        <a:buFont typeface="Wingdings" pitchFamily="2" charset="2"/>
                        <a:buChar char="ü"/>
                      </a:pPr>
                      <a:r>
                        <a:rPr lang="en-US" sz="1300" b="0" u="none"/>
                        <a:t>Character description</a:t>
                      </a:r>
                    </a:p>
                    <a:p>
                      <a:endParaRPr lang="en-US" sz="1300" b="1" u="sng"/>
                    </a:p>
                  </a:txBody>
                  <a:tcPr>
                    <a:solidFill>
                      <a:schemeClr val="accent5">
                        <a:lumMod val="20000"/>
                        <a:lumOff val="80000"/>
                      </a:schemeClr>
                    </a:solidFill>
                  </a:tcPr>
                </a:tc>
                <a:tc rowSpan="2">
                  <a:txBody>
                    <a:bodyPr/>
                    <a:lstStyle/>
                    <a:p>
                      <a:r>
                        <a:rPr lang="en-US" sz="1300" b="1" u="sng"/>
                        <a:t>As an orator:</a:t>
                      </a:r>
                    </a:p>
                    <a:p>
                      <a:r>
                        <a:rPr lang="en-US" sz="1300"/>
                        <a:t>I can retell a narrative poem orally</a:t>
                      </a:r>
                    </a:p>
                    <a:p>
                      <a:r>
                        <a:rPr lang="en-US" sz="1300" b="1" u="sng"/>
                        <a:t>As a writer:</a:t>
                      </a:r>
                    </a:p>
                    <a:p>
                      <a:r>
                        <a:rPr lang="en-US" sz="1300" b="0" u="none"/>
                        <a:t>I can use symbolism for effect</a:t>
                      </a:r>
                    </a:p>
                    <a:p>
                      <a:r>
                        <a:rPr lang="en-US" sz="1300" b="0" u="none"/>
                        <a:t>I can use anaphora and epistrophe for effect</a:t>
                      </a:r>
                    </a:p>
                    <a:p>
                      <a:r>
                        <a:rPr lang="en-US" sz="1300"/>
                        <a:t>I can use the identified features of a monologue</a:t>
                      </a:r>
                    </a:p>
                    <a:p>
                      <a:r>
                        <a:rPr lang="en-US" sz="1300" b="0" u="none"/>
                        <a:t>I can use narrative voice to affect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write about  a character influenced by a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create different end results for characters</a:t>
                      </a:r>
                      <a:endParaRPr lang="en-US" sz="1300"/>
                    </a:p>
                    <a:p>
                      <a:r>
                        <a:rPr lang="en-US" sz="1300"/>
                        <a:t>I can independently edit my work for errors and improvements</a:t>
                      </a:r>
                    </a:p>
                    <a:p>
                      <a:pPr algn="ctr"/>
                      <a:r>
                        <a:rPr lang="en-US" sz="1300" b="1" u="sng"/>
                        <a:t>OUTCOME</a:t>
                      </a:r>
                    </a:p>
                    <a:p>
                      <a:pPr algn="ctr"/>
                      <a:endParaRPr lang="en-US" sz="1300" b="1" u="sng"/>
                    </a:p>
                    <a:p>
                      <a:pPr marL="285750" indent="-285750" algn="ctr">
                        <a:buFont typeface="Wingdings" pitchFamily="2" charset="2"/>
                        <a:buChar char="ü"/>
                      </a:pPr>
                      <a:r>
                        <a:rPr lang="en-US" sz="1300" b="0" u="none"/>
                        <a:t>Writing in role as a character from ‘The Highwayman’ (monologue)</a:t>
                      </a:r>
                    </a:p>
                    <a:p>
                      <a:endParaRPr lang="en-US" sz="1300"/>
                    </a:p>
                  </a:txBody>
                  <a:tcPr>
                    <a:solidFill>
                      <a:schemeClr val="accent5">
                        <a:lumMod val="20000"/>
                        <a:lumOff val="80000"/>
                      </a:schemeClr>
                    </a:solidFill>
                  </a:tcPr>
                </a:tc>
                <a:extLst>
                  <a:ext uri="{0D108BD9-81ED-4DB2-BD59-A6C34878D82A}">
                    <a16:rowId xmlns:a16="http://schemas.microsoft.com/office/drawing/2014/main" val="4282356528"/>
                  </a:ext>
                </a:extLst>
              </a:tr>
              <a:tr h="2600325">
                <a:tc>
                  <a:txBody>
                    <a:bodyPr/>
                    <a:lstStyle/>
                    <a:p>
                      <a:r>
                        <a:rPr lang="en-US" sz="1300" b="1" u="sng"/>
                        <a:t>As an orator:</a:t>
                      </a:r>
                    </a:p>
                    <a:p>
                      <a:pPr rtl="0" fontAlgn="base"/>
                      <a:r>
                        <a:rPr lang="en-GB" sz="1300" b="0" i="0" kern="1200">
                          <a:solidFill>
                            <a:schemeClr val="dk1"/>
                          </a:solidFill>
                          <a:effectLst/>
                          <a:latin typeface="+mn-lt"/>
                          <a:ea typeface="+mn-ea"/>
                          <a:cs typeface="+mn-cs"/>
                        </a:rPr>
                        <a:t>I can explore the text through 1</a:t>
                      </a:r>
                      <a:r>
                        <a:rPr lang="en-GB" sz="1300" b="0" i="0" kern="1200" baseline="30000">
                          <a:solidFill>
                            <a:schemeClr val="dk1"/>
                          </a:solidFill>
                          <a:effectLst/>
                          <a:latin typeface="+mn-lt"/>
                          <a:ea typeface="+mn-ea"/>
                          <a:cs typeface="+mn-cs"/>
                        </a:rPr>
                        <a:t>st</a:t>
                      </a:r>
                      <a:r>
                        <a:rPr lang="en-GB" sz="1300" b="0" i="0" kern="1200">
                          <a:solidFill>
                            <a:schemeClr val="dk1"/>
                          </a:solidFill>
                          <a:effectLst/>
                          <a:latin typeface="+mn-lt"/>
                          <a:ea typeface="+mn-ea"/>
                          <a:cs typeface="+mn-cs"/>
                        </a:rPr>
                        <a:t> person narration</a:t>
                      </a:r>
                    </a:p>
                    <a:p>
                      <a:pPr rtl="0" fontAlgn="base"/>
                      <a:r>
                        <a:rPr lang="en-GB" sz="1300" b="0" i="0" kern="1200">
                          <a:solidFill>
                            <a:schemeClr val="dk1"/>
                          </a:solidFill>
                          <a:effectLst/>
                          <a:latin typeface="+mn-lt"/>
                          <a:ea typeface="+mn-ea"/>
                          <a:cs typeface="+mn-cs"/>
                        </a:rPr>
                        <a:t>I can ask questions to improve my understanding of a poem</a:t>
                      </a:r>
                    </a:p>
                    <a:p>
                      <a:pPr rtl="0" fontAlgn="base"/>
                      <a:r>
                        <a:rPr lang="en-GB" sz="1300" b="0" i="0" kern="1200">
                          <a:solidFill>
                            <a:schemeClr val="dk1"/>
                          </a:solidFill>
                          <a:effectLst/>
                          <a:latin typeface="+mn-lt"/>
                          <a:ea typeface="+mn-ea"/>
                          <a:cs typeface="+mn-cs"/>
                        </a:rPr>
                        <a:t>I can participate in discussion about poems, building on my own and others’ ideas</a:t>
                      </a:r>
                    </a:p>
                    <a:p>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use narrative voice to affect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collect vocabulary and figurative language from a poem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identify a range of vocabulary to create atmosphere</a:t>
                      </a:r>
                    </a:p>
                    <a:p>
                      <a:endParaRPr lang="en-US" sz="1300"/>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05829463"/>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648182" y="27980"/>
            <a:ext cx="10845479"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Y6 AUTUMN WRITING TO ENTERTAIN POETRY</a:t>
            </a:r>
          </a:p>
        </p:txBody>
      </p:sp>
    </p:spTree>
    <p:extLst>
      <p:ext uri="{BB962C8B-B14F-4D97-AF65-F5344CB8AC3E}">
        <p14:creationId xmlns:p14="http://schemas.microsoft.com/office/powerpoint/2010/main" val="677875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4069979434"/>
              </p:ext>
            </p:extLst>
          </p:nvPr>
        </p:nvGraphicFramePr>
        <p:xfrm>
          <a:off x="2031999" y="553998"/>
          <a:ext cx="8128000" cy="275844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Additional verse from the poem</a:t>
                      </a:r>
                    </a:p>
                  </a:txBody>
                  <a:tcPr/>
                </a:tc>
                <a:tc hMerge="1">
                  <a:txBody>
                    <a:bodyPr/>
                    <a:lstStyle/>
                    <a:p>
                      <a:endParaRPr lang="en-US"/>
                    </a:p>
                  </a:txBody>
                  <a:tcPr/>
                </a:tc>
                <a:extLst>
                  <a:ext uri="{0D108BD9-81ED-4DB2-BD59-A6C34878D82A}">
                    <a16:rowId xmlns:a16="http://schemas.microsoft.com/office/drawing/2014/main" val="2141519478"/>
                  </a:ext>
                </a:extLst>
              </a:tr>
              <a:tr h="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vocabulary and grammar appropriate to the time, purpose and audience</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symbolism, anaphor and epistrophe for effect</a:t>
                      </a:r>
                    </a:p>
                  </a:txBody>
                  <a:tcPr/>
                </a:tc>
                <a:tc>
                  <a:txBody>
                    <a:bodyPr/>
                    <a:lstStyle/>
                    <a:p>
                      <a:endParaRPr lang="en-US"/>
                    </a:p>
                  </a:txBody>
                  <a:tcPr/>
                </a:tc>
                <a:extLst>
                  <a:ext uri="{0D108BD9-81ED-4DB2-BD59-A6C34878D82A}">
                    <a16:rowId xmlns:a16="http://schemas.microsoft.com/office/drawing/2014/main" val="3345040818"/>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582565125"/>
              </p:ext>
            </p:extLst>
          </p:nvPr>
        </p:nvGraphicFramePr>
        <p:xfrm>
          <a:off x="2031999" y="3540482"/>
          <a:ext cx="8128000" cy="313436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Character description</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use a relative clause where the relative pronoun is omitted</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vocabulary appropriate to the time period to write about a character</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use narrative voice to influence the reader</a:t>
                      </a:r>
                    </a:p>
                  </a:txBody>
                  <a:tcPr/>
                </a:tc>
                <a:tc>
                  <a:txBody>
                    <a:bodyPr/>
                    <a:lstStyle/>
                    <a:p>
                      <a:endParaRPr lang="en-US"/>
                    </a:p>
                  </a:txBody>
                  <a:tcPr/>
                </a:tc>
                <a:extLst>
                  <a:ext uri="{0D108BD9-81ED-4DB2-BD59-A6C34878D82A}">
                    <a16:rowId xmlns:a16="http://schemas.microsoft.com/office/drawing/2014/main" val="2589142043"/>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57108" y="0"/>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Short Writing Opportunities</a:t>
            </a:r>
          </a:p>
        </p:txBody>
      </p:sp>
    </p:spTree>
    <p:extLst>
      <p:ext uri="{BB962C8B-B14F-4D97-AF65-F5344CB8AC3E}">
        <p14:creationId xmlns:p14="http://schemas.microsoft.com/office/powerpoint/2010/main" val="1228757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4098300533"/>
              </p:ext>
            </p:extLst>
          </p:nvPr>
        </p:nvGraphicFramePr>
        <p:xfrm>
          <a:off x="2041645" y="1887049"/>
          <a:ext cx="8128000" cy="413004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Writing in role as a character (monologue)</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solidFill>
                            <a:srgbClr val="FF0000"/>
                          </a:solidFill>
                        </a:rPr>
                        <a:t>I can write simple, compound and complex sentences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solidFill>
                            <a:srgbClr val="FF0000"/>
                          </a:solidFill>
                        </a:rPr>
                        <a:t>I can use a variety of punctuation to accurately demarcate sentences (e.g. brackets, ellipsis, commas for clauses, semi colons)</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structure my monologue with:</a:t>
                      </a:r>
                    </a:p>
                    <a:p>
                      <a:pPr marL="285750" indent="-285750">
                        <a:buFontTx/>
                        <a:buChar char="-"/>
                      </a:pPr>
                      <a:r>
                        <a:rPr lang="en-US"/>
                        <a:t>A clear introduction and ending</a:t>
                      </a:r>
                    </a:p>
                    <a:p>
                      <a:pPr marL="285750" indent="-285750">
                        <a:buFontTx/>
                        <a:buChar char="-"/>
                      </a:pPr>
                      <a:r>
                        <a:rPr lang="en-US"/>
                        <a:t>An alternative ending for a character</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the features of a monologue in role by:</a:t>
                      </a:r>
                    </a:p>
                    <a:p>
                      <a:pPr marL="285750" indent="-285750">
                        <a:buFontTx/>
                        <a:buChar char="-"/>
                      </a:pPr>
                      <a:r>
                        <a:rPr lang="en-US"/>
                        <a:t>Using a variety of imagery for effect (e.g. symbolism, anaphora)</a:t>
                      </a:r>
                    </a:p>
                    <a:p>
                      <a:pPr marL="285750" indent="-285750">
                        <a:buFontTx/>
                        <a:buChar char="-"/>
                      </a:pPr>
                      <a:r>
                        <a:rPr lang="en-US"/>
                        <a:t>Using the narrative voice to influence the reader</a:t>
                      </a:r>
                    </a:p>
                    <a:p>
                      <a:pPr marL="285750" indent="-285750">
                        <a:buFontTx/>
                        <a:buChar char="-"/>
                      </a:pPr>
                      <a:r>
                        <a:rPr lang="en-US"/>
                        <a:t>Using a wide variety of vocabulary appropriate to the time period/atmosphere/purpose</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217224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991637183"/>
              </p:ext>
            </p:extLst>
          </p:nvPr>
        </p:nvGraphicFramePr>
        <p:xfrm>
          <a:off x="347134" y="505034"/>
          <a:ext cx="11497731" cy="544830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a:t>
                      </a:r>
                    </a:p>
                    <a:p>
                      <a:r>
                        <a:rPr lang="en-GB" sz="1300" b="0" i="0" kern="1200">
                          <a:solidFill>
                            <a:schemeClr val="dk1"/>
                          </a:solidFill>
                          <a:effectLst/>
                          <a:latin typeface="+mn-lt"/>
                          <a:ea typeface="+mn-ea"/>
                          <a:cs typeface="+mn-cs"/>
                        </a:rPr>
                        <a:t>I can retrieve simple information from a text</a:t>
                      </a:r>
                    </a:p>
                    <a:p>
                      <a:r>
                        <a:rPr lang="en-GB" sz="1300" b="0" i="0" kern="1200">
                          <a:solidFill>
                            <a:schemeClr val="dk1"/>
                          </a:solidFill>
                          <a:effectLst/>
                          <a:latin typeface="+mn-lt"/>
                          <a:ea typeface="+mn-ea"/>
                          <a:cs typeface="+mn-cs"/>
                        </a:rPr>
                        <a:t>I can identify basic layout features</a:t>
                      </a:r>
                    </a:p>
                    <a:p>
                      <a:r>
                        <a:rPr lang="en-GB" sz="1300" b="0" i="0" kern="1200">
                          <a:solidFill>
                            <a:schemeClr val="dk1"/>
                          </a:solidFill>
                          <a:effectLst/>
                          <a:latin typeface="+mn-lt"/>
                          <a:ea typeface="+mn-ea"/>
                          <a:cs typeface="+mn-cs"/>
                        </a:rPr>
                        <a:t>I can make inferences and predictions using clues in the text</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kern="1200">
                          <a:solidFill>
                            <a:schemeClr val="dk1"/>
                          </a:solidFill>
                          <a:effectLst/>
                          <a:latin typeface="+mn-lt"/>
                          <a:ea typeface="+mn-ea"/>
                          <a:cs typeface="+mn-cs"/>
                        </a:rPr>
                        <a:t>I can punctuate sentences using a capital, full stop and question mark</a:t>
                      </a:r>
                    </a:p>
                    <a:p>
                      <a:r>
                        <a:rPr lang="en-GB" sz="1300" b="0" i="0" kern="1200">
                          <a:solidFill>
                            <a:schemeClr val="dk1"/>
                          </a:solidFill>
                          <a:effectLst/>
                          <a:latin typeface="+mn-lt"/>
                          <a:ea typeface="+mn-ea"/>
                          <a:cs typeface="+mn-cs"/>
                        </a:rPr>
                        <a:t>I can use a capital letter for names of people, places and days of the week</a:t>
                      </a:r>
                    </a:p>
                    <a:p>
                      <a:r>
                        <a:rPr lang="en-GB" sz="1300" b="0" i="0" kern="1200">
                          <a:solidFill>
                            <a:schemeClr val="dk1"/>
                          </a:solidFill>
                          <a:effectLst/>
                          <a:latin typeface="+mn-lt"/>
                          <a:ea typeface="+mn-ea"/>
                          <a:cs typeface="+mn-cs"/>
                        </a:rPr>
                        <a:t>I know the function of a noun</a:t>
                      </a:r>
                    </a:p>
                    <a:p>
                      <a:r>
                        <a:rPr lang="en-GB" sz="1300" b="0" i="0" kern="1200">
                          <a:solidFill>
                            <a:schemeClr val="dk1"/>
                          </a:solidFill>
                          <a:effectLst/>
                          <a:latin typeface="+mn-lt"/>
                          <a:ea typeface="+mn-ea"/>
                          <a:cs typeface="+mn-cs"/>
                        </a:rPr>
                        <a:t>I can use adjectives to describe a noun</a:t>
                      </a:r>
                    </a:p>
                    <a:p>
                      <a:r>
                        <a:rPr lang="en-GB" sz="1300" b="0" i="0" kern="1200">
                          <a:solidFill>
                            <a:schemeClr val="dk1"/>
                          </a:solidFill>
                          <a:effectLst/>
                          <a:latin typeface="+mn-lt"/>
                          <a:ea typeface="+mn-ea"/>
                          <a:cs typeface="+mn-cs"/>
                        </a:rPr>
                        <a:t>I can write action verbs in the simple present tense, 2</a:t>
                      </a:r>
                      <a:r>
                        <a:rPr lang="en-GB" sz="1300" b="0" i="0" kern="1200" baseline="30000">
                          <a:solidFill>
                            <a:schemeClr val="dk1"/>
                          </a:solidFill>
                          <a:effectLst/>
                          <a:latin typeface="+mn-lt"/>
                          <a:ea typeface="+mn-ea"/>
                          <a:cs typeface="+mn-cs"/>
                        </a:rPr>
                        <a:t>nd</a:t>
                      </a:r>
                      <a:r>
                        <a:rPr lang="en-GB" sz="1300" b="0" i="0" kern="1200">
                          <a:solidFill>
                            <a:schemeClr val="dk1"/>
                          </a:solidFill>
                          <a:effectLst/>
                          <a:latin typeface="+mn-lt"/>
                          <a:ea typeface="+mn-ea"/>
                          <a:cs typeface="+mn-cs"/>
                        </a:rPr>
                        <a:t> and 3</a:t>
                      </a:r>
                      <a:r>
                        <a:rPr lang="en-GB" sz="1300" b="0" i="0" kern="1200" baseline="30000">
                          <a:solidFill>
                            <a:schemeClr val="dk1"/>
                          </a:solidFill>
                          <a:effectLst/>
                          <a:latin typeface="+mn-lt"/>
                          <a:ea typeface="+mn-ea"/>
                          <a:cs typeface="+mn-cs"/>
                        </a:rPr>
                        <a:t>rd</a:t>
                      </a:r>
                      <a:r>
                        <a:rPr lang="en-GB" sz="1300" b="0" i="0" kern="1200">
                          <a:solidFill>
                            <a:schemeClr val="dk1"/>
                          </a:solidFill>
                          <a:effectLst/>
                          <a:latin typeface="+mn-lt"/>
                          <a:ea typeface="+mn-ea"/>
                          <a:cs typeface="+mn-cs"/>
                        </a:rPr>
                        <a:t> person</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kern="1200">
                          <a:solidFill>
                            <a:schemeClr val="dk1"/>
                          </a:solidFill>
                          <a:effectLst/>
                          <a:latin typeface="+mn-lt"/>
                          <a:ea typeface="+mn-ea"/>
                          <a:cs typeface="+mn-cs"/>
                        </a:rPr>
                        <a:t>I can punctuate sentences using a capital, full stop and question mark</a:t>
                      </a:r>
                    </a:p>
                    <a:p>
                      <a:r>
                        <a:rPr lang="en-GB" sz="1300" b="0" i="0" kern="1200">
                          <a:solidFill>
                            <a:schemeClr val="dk1"/>
                          </a:solidFill>
                          <a:effectLst/>
                          <a:latin typeface="+mn-lt"/>
                          <a:ea typeface="+mn-ea"/>
                          <a:cs typeface="+mn-cs"/>
                        </a:rPr>
                        <a:t>I can use a capital letter for names of people, places and days of the week</a:t>
                      </a:r>
                    </a:p>
                    <a:p>
                      <a:r>
                        <a:rPr lang="en-GB" sz="1300" b="0" i="0" kern="1200">
                          <a:solidFill>
                            <a:schemeClr val="dk1"/>
                          </a:solidFill>
                          <a:effectLst/>
                          <a:latin typeface="+mn-lt"/>
                          <a:ea typeface="+mn-ea"/>
                          <a:cs typeface="+mn-cs"/>
                        </a:rPr>
                        <a:t>I know the function of a noun</a:t>
                      </a:r>
                    </a:p>
                    <a:p>
                      <a:r>
                        <a:rPr lang="en-GB" sz="1300" b="0" i="0" kern="1200">
                          <a:solidFill>
                            <a:schemeClr val="dk1"/>
                          </a:solidFill>
                          <a:effectLst/>
                          <a:latin typeface="+mn-lt"/>
                          <a:ea typeface="+mn-ea"/>
                          <a:cs typeface="+mn-cs"/>
                        </a:rPr>
                        <a:t>I can use adjectives to describe a noun</a:t>
                      </a:r>
                    </a:p>
                    <a:p>
                      <a:r>
                        <a:rPr lang="en-GB" sz="1300" b="0" i="0" kern="1200">
                          <a:solidFill>
                            <a:schemeClr val="dk1"/>
                          </a:solidFill>
                          <a:effectLst/>
                          <a:latin typeface="+mn-lt"/>
                          <a:ea typeface="+mn-ea"/>
                          <a:cs typeface="+mn-cs"/>
                        </a:rPr>
                        <a:t>I can write action verbs in the simple present tense, 2</a:t>
                      </a:r>
                      <a:r>
                        <a:rPr lang="en-GB" sz="1300" b="0" i="0" kern="1200" baseline="30000">
                          <a:solidFill>
                            <a:schemeClr val="dk1"/>
                          </a:solidFill>
                          <a:effectLst/>
                          <a:latin typeface="+mn-lt"/>
                          <a:ea typeface="+mn-ea"/>
                          <a:cs typeface="+mn-cs"/>
                        </a:rPr>
                        <a:t>nd</a:t>
                      </a:r>
                      <a:r>
                        <a:rPr lang="en-GB" sz="1300" b="0" i="0" kern="1200">
                          <a:solidFill>
                            <a:schemeClr val="dk1"/>
                          </a:solidFill>
                          <a:effectLst/>
                          <a:latin typeface="+mn-lt"/>
                          <a:ea typeface="+mn-ea"/>
                          <a:cs typeface="+mn-cs"/>
                        </a:rPr>
                        <a:t> and 3</a:t>
                      </a:r>
                      <a:r>
                        <a:rPr lang="en-GB" sz="1300" b="0" i="0" kern="1200" baseline="30000">
                          <a:solidFill>
                            <a:schemeClr val="dk1"/>
                          </a:solidFill>
                          <a:effectLst/>
                          <a:latin typeface="+mn-lt"/>
                          <a:ea typeface="+mn-ea"/>
                          <a:cs typeface="+mn-cs"/>
                        </a:rPr>
                        <a:t>rd</a:t>
                      </a:r>
                      <a:r>
                        <a:rPr lang="en-GB" sz="1300" b="0" i="0" kern="1200">
                          <a:solidFill>
                            <a:schemeClr val="dk1"/>
                          </a:solidFill>
                          <a:effectLst/>
                          <a:latin typeface="+mn-lt"/>
                          <a:ea typeface="+mn-ea"/>
                          <a:cs typeface="+mn-cs"/>
                        </a:rPr>
                        <a:t> person</a:t>
                      </a:r>
                      <a:endParaRPr lang="en-US" sz="1300"/>
                    </a:p>
                    <a:p>
                      <a:endParaRPr lang="en-US" sz="1300" b="1" u="sng"/>
                    </a:p>
                  </a:txBody>
                  <a:tcPr>
                    <a:solidFill>
                      <a:schemeClr val="accent5">
                        <a:lumMod val="20000"/>
                        <a:lumOff val="80000"/>
                      </a:schemeClr>
                    </a:solidFill>
                  </a:tcPr>
                </a:tc>
                <a:extLst>
                  <a:ext uri="{0D108BD9-81ED-4DB2-BD59-A6C34878D82A}">
                    <a16:rowId xmlns:a16="http://schemas.microsoft.com/office/drawing/2014/main" val="2699026580"/>
                  </a:ext>
                </a:extLst>
              </a:tr>
              <a:tr h="1439181">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As an orator</a:t>
                      </a:r>
                    </a:p>
                    <a:p>
                      <a:pPr marL="0" marR="0" lvl="0" indent="0" algn="l" defTabSz="91442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through asking questions of the teacher in role</a:t>
                      </a:r>
                    </a:p>
                    <a:p>
                      <a:pPr marL="0" marR="0" lvl="0" indent="0" algn="l" defTabSz="91442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talk about events in a text, taking turns and speaking clearly</a:t>
                      </a:r>
                    </a:p>
                    <a:p>
                      <a:pPr marL="0" marR="0" lvl="0" indent="0" algn="l" defTabSz="91442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respond appropriately to questions</a:t>
                      </a:r>
                    </a:p>
                    <a:p>
                      <a:pPr marL="0" marR="0" lvl="0" indent="0" algn="l" defTabSz="914420" rtl="0" eaLnBrk="1" fontAlgn="auto" latinLnBrk="0" hangingPunct="1">
                        <a:lnSpc>
                          <a:spcPct val="100000"/>
                        </a:lnSpc>
                        <a:spcBef>
                          <a:spcPts val="0"/>
                        </a:spcBef>
                        <a:spcAft>
                          <a:spcPts val="0"/>
                        </a:spcAft>
                        <a:buClrTx/>
                        <a:buSzTx/>
                        <a:buFontTx/>
                        <a:buNone/>
                        <a:tabLst/>
                        <a:defRPr/>
                      </a:pPr>
                      <a:endParaRPr lang="en-US" sz="1300" b="1" u="sng"/>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GB" sz="1300" b="0" i="0" u="none" kern="1200">
                          <a:solidFill>
                            <a:schemeClr val="dk1"/>
                          </a:solidFill>
                          <a:effectLst/>
                          <a:latin typeface="+mn-lt"/>
                          <a:ea typeface="+mn-ea"/>
                          <a:cs typeface="+mn-cs"/>
                        </a:rPr>
                        <a:t>I can collect relevant vocabulary from a non-fiction text</a:t>
                      </a:r>
                    </a:p>
                  </a:txBody>
                  <a:tcPr>
                    <a:solidFill>
                      <a:schemeClr val="accent5">
                        <a:lumMod val="20000"/>
                        <a:lumOff val="80000"/>
                      </a:schemeClr>
                    </a:solidFill>
                  </a:tcPr>
                </a:tc>
                <a:tc>
                  <a:txBody>
                    <a:bodyPr/>
                    <a:lstStyle/>
                    <a:p>
                      <a:r>
                        <a:rPr lang="en-US" sz="1300" b="1" u="sng"/>
                        <a:t>As an orator:</a:t>
                      </a:r>
                    </a:p>
                    <a:p>
                      <a:r>
                        <a:rPr lang="en-US" sz="1300" b="0" u="none"/>
                        <a:t>I can work in a pair to generate ideas for writing</a:t>
                      </a:r>
                    </a:p>
                    <a:p>
                      <a:r>
                        <a:rPr lang="en-US" sz="1300" b="0" u="none"/>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a:solidFill>
                            <a:schemeClr val="dk1"/>
                          </a:solidFill>
                          <a:effectLst/>
                          <a:latin typeface="+mn-lt"/>
                          <a:ea typeface="+mn-ea"/>
                          <a:cs typeface="+mn-cs"/>
                        </a:rPr>
                        <a:t>I can explore the text through asking questions of the teacher in role</a:t>
                      </a:r>
                      <a:endParaRPr lang="en-US" sz="1300"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r>
                        <a:rPr lang="en-US" sz="1300" b="0" u="none"/>
                        <a:t>I can write simple sentences</a:t>
                      </a:r>
                    </a:p>
                    <a:p>
                      <a:r>
                        <a:rPr lang="en-US" sz="1300" b="0" u="none"/>
                        <a:t>I can write a sentence with an adjective for specification</a:t>
                      </a:r>
                    </a:p>
                    <a:p>
                      <a:endParaRPr lang="en-US" sz="1300" b="0" u="none"/>
                    </a:p>
                    <a:p>
                      <a:pPr algn="ctr"/>
                      <a:r>
                        <a:rPr lang="en-US" sz="1300" b="1" u="sng"/>
                        <a:t>SHORT WRITING OPPORTUNITIES</a:t>
                      </a:r>
                    </a:p>
                    <a:p>
                      <a:pPr marL="285750" indent="-285750" algn="ctr">
                        <a:buFont typeface="Wingdings" pitchFamily="2" charset="2"/>
                        <a:buChar char="ü"/>
                      </a:pPr>
                      <a:r>
                        <a:rPr lang="en-US" sz="1300" b="0" u="none"/>
                        <a:t>Sentences about the characters and events</a:t>
                      </a:r>
                    </a:p>
                    <a:p>
                      <a:pPr marL="285750" indent="-285750" algn="ctr">
                        <a:buFont typeface="Wingdings" pitchFamily="2" charset="2"/>
                        <a:buChar char="ü"/>
                      </a:pPr>
                      <a:r>
                        <a:rPr lang="en-US" sz="1300" b="0" u="none"/>
                        <a:t>Questions and answers for the characters</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a:t>As an orator:</a:t>
                      </a:r>
                    </a:p>
                    <a:p>
                      <a:r>
                        <a:rPr lang="en-US" sz="1300"/>
                        <a:t>I can role play inviting someone to an event</a:t>
                      </a:r>
                    </a:p>
                    <a:p>
                      <a:r>
                        <a:rPr lang="en-US" sz="1300"/>
                        <a:t>I can use spoken vocabulary appropriate to the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a:t>I can combine sentences to write a short paragraph</a:t>
                      </a:r>
                    </a:p>
                    <a:p>
                      <a:r>
                        <a:rPr lang="en-US" sz="1300"/>
                        <a:t>I can sequence simple factual sentences</a:t>
                      </a:r>
                    </a:p>
                    <a:p>
                      <a:r>
                        <a:rPr lang="en-US" sz="1300"/>
                        <a:t>I can talk about my ideas for writing</a:t>
                      </a:r>
                    </a:p>
                    <a:p>
                      <a:r>
                        <a:rPr lang="en-US" sz="1300"/>
                        <a:t>I can talk about how I can improve my writing</a:t>
                      </a:r>
                    </a:p>
                    <a:p>
                      <a:endParaRPr lang="en-US" sz="1300"/>
                    </a:p>
                    <a:p>
                      <a:pPr algn="ctr"/>
                      <a:r>
                        <a:rPr lang="en-US" sz="1300" b="1" u="sng"/>
                        <a:t>OUTCOME</a:t>
                      </a:r>
                    </a:p>
                    <a:p>
                      <a:pPr marL="285750" indent="-285750" algn="ctr">
                        <a:buFont typeface="Wingdings" pitchFamily="2" charset="2"/>
                        <a:buChar char="ü"/>
                      </a:pPr>
                      <a:r>
                        <a:rPr lang="en-US" sz="1300" b="0" u="none"/>
                        <a:t>A shared invitation linked to the text</a:t>
                      </a:r>
                    </a:p>
                    <a:p>
                      <a:pPr marL="285750" indent="-285750" algn="ctr">
                        <a:buFont typeface="Wingdings" pitchFamily="2" charset="2"/>
                        <a:buChar char="ü"/>
                      </a:pPr>
                      <a:r>
                        <a:rPr lang="en-US" sz="1300" b="0" u="none"/>
                        <a:t>An invitation to a school event</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20861" y="27980"/>
            <a:ext cx="11042248"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ENGLISH OBJECTIVES – Y1 AUTUMN WRITING TO INFORM</a:t>
            </a:r>
          </a:p>
        </p:txBody>
      </p:sp>
    </p:spTree>
    <p:extLst>
      <p:ext uri="{BB962C8B-B14F-4D97-AF65-F5344CB8AC3E}">
        <p14:creationId xmlns:p14="http://schemas.microsoft.com/office/powerpoint/2010/main" val="388044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542A65D-2112-A64B-B294-20A4DBE7C127}"/>
              </a:ext>
            </a:extLst>
          </p:cNvPr>
          <p:cNvGraphicFramePr>
            <a:graphicFrameLocks noGrp="1"/>
          </p:cNvGraphicFramePr>
          <p:nvPr>
            <p:extLst>
              <p:ext uri="{D42A27DB-BD31-4B8C-83A1-F6EECF244321}">
                <p14:modId xmlns:p14="http://schemas.microsoft.com/office/powerpoint/2010/main" val="1979784727"/>
              </p:ext>
            </p:extLst>
          </p:nvPr>
        </p:nvGraphicFramePr>
        <p:xfrm>
          <a:off x="1666754" y="1311101"/>
          <a:ext cx="8493246" cy="2225040"/>
        </p:xfrm>
        <a:graphic>
          <a:graphicData uri="http://schemas.openxmlformats.org/drawingml/2006/table">
            <a:tbl>
              <a:tblPr firstRow="1" bandRow="1">
                <a:tableStyleId>{5C22544A-7EE6-4342-B048-85BDC9FD1C3A}</a:tableStyleId>
              </a:tblPr>
              <a:tblGrid>
                <a:gridCol w="7516254">
                  <a:extLst>
                    <a:ext uri="{9D8B030D-6E8A-4147-A177-3AD203B41FA5}">
                      <a16:colId xmlns:a16="http://schemas.microsoft.com/office/drawing/2014/main" val="1993555093"/>
                    </a:ext>
                  </a:extLst>
                </a:gridCol>
                <a:gridCol w="976992">
                  <a:extLst>
                    <a:ext uri="{9D8B030D-6E8A-4147-A177-3AD203B41FA5}">
                      <a16:colId xmlns:a16="http://schemas.microsoft.com/office/drawing/2014/main" val="2006578226"/>
                    </a:ext>
                  </a:extLst>
                </a:gridCol>
              </a:tblGrid>
              <a:tr h="370840">
                <a:tc gridSpan="2">
                  <a:txBody>
                    <a:bodyPr/>
                    <a:lstStyle/>
                    <a:p>
                      <a:pPr algn="ctr"/>
                      <a:r>
                        <a:rPr lang="en-US"/>
                        <a:t>Writing checklist – Sentence writing about the characters, setting and plot</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t>I can use a capital letter at the beginning of a sentence and for names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end my sentence with a full stop</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write a simple sentence with a subject, verb and object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an adjective to give extra information about a noun</a:t>
                      </a:r>
                    </a:p>
                  </a:txBody>
                  <a:tcPr/>
                </a:tc>
                <a:tc>
                  <a:txBody>
                    <a:bodyPr/>
                    <a:lstStyle/>
                    <a:p>
                      <a:endParaRPr lang="en-US"/>
                    </a:p>
                  </a:txBody>
                  <a:tcPr/>
                </a:tc>
                <a:extLst>
                  <a:ext uri="{0D108BD9-81ED-4DB2-BD59-A6C34878D82A}">
                    <a16:rowId xmlns:a16="http://schemas.microsoft.com/office/drawing/2014/main" val="1273904107"/>
                  </a:ext>
                </a:extLst>
              </a:tr>
            </a:tbl>
          </a:graphicData>
        </a:graphic>
      </p:graphicFrame>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2636865929"/>
              </p:ext>
            </p:extLst>
          </p:nvPr>
        </p:nvGraphicFramePr>
        <p:xfrm>
          <a:off x="1666754" y="4109389"/>
          <a:ext cx="8493246" cy="2225040"/>
        </p:xfrm>
        <a:graphic>
          <a:graphicData uri="http://schemas.openxmlformats.org/drawingml/2006/table">
            <a:tbl>
              <a:tblPr firstRow="1" bandRow="1">
                <a:tableStyleId>{5C22544A-7EE6-4342-B048-85BDC9FD1C3A}</a:tableStyleId>
              </a:tblPr>
              <a:tblGrid>
                <a:gridCol w="7516254">
                  <a:extLst>
                    <a:ext uri="{9D8B030D-6E8A-4147-A177-3AD203B41FA5}">
                      <a16:colId xmlns:a16="http://schemas.microsoft.com/office/drawing/2014/main" val="1993555093"/>
                    </a:ext>
                  </a:extLst>
                </a:gridCol>
                <a:gridCol w="976992">
                  <a:extLst>
                    <a:ext uri="{9D8B030D-6E8A-4147-A177-3AD203B41FA5}">
                      <a16:colId xmlns:a16="http://schemas.microsoft.com/office/drawing/2014/main" val="2006578226"/>
                    </a:ext>
                  </a:extLst>
                </a:gridCol>
              </a:tblGrid>
              <a:tr h="370840">
                <a:tc gridSpan="2">
                  <a:txBody>
                    <a:bodyPr/>
                    <a:lstStyle/>
                    <a:p>
                      <a:pPr algn="ctr"/>
                      <a:r>
                        <a:rPr lang="en-US"/>
                        <a:t>Writing checklist – Questions and answers for the characters</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can use a capital letter at the beginning of a sentence and for names</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end my questions with a question mark and my answers with a full stop</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write my questions in the 2</a:t>
                      </a:r>
                      <a:r>
                        <a:rPr lang="en-US" baseline="30000"/>
                        <a:t>nd</a:t>
                      </a:r>
                      <a:r>
                        <a:rPr lang="en-US"/>
                        <a:t> person and my answers in the 1</a:t>
                      </a:r>
                      <a:r>
                        <a:rPr lang="en-US" baseline="30000"/>
                        <a:t>st</a:t>
                      </a:r>
                      <a:r>
                        <a:rPr lang="en-US"/>
                        <a:t> person</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use an adjective to give extra information about a noun</a:t>
                      </a:r>
                    </a:p>
                  </a:txBody>
                  <a:tcPr/>
                </a:tc>
                <a:tc>
                  <a:txBody>
                    <a:bodyPr/>
                    <a:lstStyle/>
                    <a:p>
                      <a:endParaRPr lang="en-US"/>
                    </a:p>
                  </a:txBody>
                  <a:tcPr/>
                </a:tc>
                <a:extLst>
                  <a:ext uri="{0D108BD9-81ED-4DB2-BD59-A6C34878D82A}">
                    <a16:rowId xmlns:a16="http://schemas.microsoft.com/office/drawing/2014/main" val="2669105889"/>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algn="ctr"/>
            <a:r>
              <a:rPr lang="en-US" sz="3000" b="1" u="sng"/>
              <a:t>Short Writing Opportunities</a:t>
            </a:r>
          </a:p>
        </p:txBody>
      </p:sp>
    </p:spTree>
    <p:extLst>
      <p:ext uri="{BB962C8B-B14F-4D97-AF65-F5344CB8AC3E}">
        <p14:creationId xmlns:p14="http://schemas.microsoft.com/office/powerpoint/2010/main" val="379329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CC563E8-3268-5344-9460-B670CB19A59D}"/>
              </a:ext>
            </a:extLst>
          </p:cNvPr>
          <p:cNvGraphicFramePr>
            <a:graphicFrameLocks noGrp="1"/>
          </p:cNvGraphicFramePr>
          <p:nvPr>
            <p:extLst>
              <p:ext uri="{D42A27DB-BD31-4B8C-83A1-F6EECF244321}">
                <p14:modId xmlns:p14="http://schemas.microsoft.com/office/powerpoint/2010/main" val="1667964162"/>
              </p:ext>
            </p:extLst>
          </p:nvPr>
        </p:nvGraphicFramePr>
        <p:xfrm>
          <a:off x="2041645" y="1887049"/>
          <a:ext cx="8128000" cy="2865120"/>
        </p:xfrm>
        <a:graphic>
          <a:graphicData uri="http://schemas.openxmlformats.org/drawingml/2006/table">
            <a:tbl>
              <a:tblPr firstRow="1" bandRow="1">
                <a:tableStyleId>{5C22544A-7EE6-4342-B048-85BDC9FD1C3A}</a:tableStyleId>
              </a:tblPr>
              <a:tblGrid>
                <a:gridCol w="7193023">
                  <a:extLst>
                    <a:ext uri="{9D8B030D-6E8A-4147-A177-3AD203B41FA5}">
                      <a16:colId xmlns:a16="http://schemas.microsoft.com/office/drawing/2014/main" val="1993555093"/>
                    </a:ext>
                  </a:extLst>
                </a:gridCol>
                <a:gridCol w="934977">
                  <a:extLst>
                    <a:ext uri="{9D8B030D-6E8A-4147-A177-3AD203B41FA5}">
                      <a16:colId xmlns:a16="http://schemas.microsoft.com/office/drawing/2014/main" val="2006578226"/>
                    </a:ext>
                  </a:extLst>
                </a:gridCol>
              </a:tblGrid>
              <a:tr h="370840">
                <a:tc gridSpan="2">
                  <a:txBody>
                    <a:bodyPr/>
                    <a:lstStyle/>
                    <a:p>
                      <a:pPr algn="ctr"/>
                      <a:r>
                        <a:rPr lang="en-US"/>
                        <a:t>Writing checklist – Sentence writing to retell the story</a:t>
                      </a:r>
                    </a:p>
                  </a:txBody>
                  <a:tcPr/>
                </a:tc>
                <a:tc hMerge="1">
                  <a:txBody>
                    <a:bodyPr/>
                    <a:lstStyle/>
                    <a:p>
                      <a:endParaRPr lang="en-US"/>
                    </a:p>
                  </a:txBody>
                  <a:tcPr/>
                </a:tc>
                <a:extLst>
                  <a:ext uri="{0D108BD9-81ED-4DB2-BD59-A6C34878D82A}">
                    <a16:rowId xmlns:a16="http://schemas.microsoft.com/office/drawing/2014/main" val="2141519478"/>
                  </a:ext>
                </a:extLst>
              </a:tr>
              <a:tr h="370840">
                <a:tc>
                  <a:txBody>
                    <a:bodyPr/>
                    <a:lstStyle/>
                    <a:p>
                      <a:pPr algn="ctr"/>
                      <a:r>
                        <a:rPr lang="en-US"/>
                        <a:t>Have you achieved these?</a:t>
                      </a:r>
                    </a:p>
                  </a:txBody>
                  <a:tcPr/>
                </a:tc>
                <a:tc>
                  <a:txBody>
                    <a:bodyPr/>
                    <a:lstStyle/>
                    <a:p>
                      <a:pPr algn="ctr"/>
                      <a:r>
                        <a:rPr lang="en-US"/>
                        <a:t>Pupil</a:t>
                      </a:r>
                    </a:p>
                  </a:txBody>
                  <a:tcPr/>
                </a:tc>
                <a:extLst>
                  <a:ext uri="{0D108BD9-81ED-4DB2-BD59-A6C34878D82A}">
                    <a16:rowId xmlns:a16="http://schemas.microsoft.com/office/drawing/2014/main" val="4043498671"/>
                  </a:ext>
                </a:extLst>
              </a:tr>
              <a:tr h="370840">
                <a:tc>
                  <a:txBody>
                    <a:bodyPr/>
                    <a:lstStyle/>
                    <a:p>
                      <a:r>
                        <a:rPr lang="en-US"/>
                        <a:t>I can use a capital letter at the beginning of a sentence, for names and for days of the week</a:t>
                      </a:r>
                    </a:p>
                  </a:txBody>
                  <a:tcPr/>
                </a:tc>
                <a:tc>
                  <a:txBody>
                    <a:bodyPr/>
                    <a:lstStyle/>
                    <a:p>
                      <a:endParaRPr lang="en-US"/>
                    </a:p>
                  </a:txBody>
                  <a:tcPr/>
                </a:tc>
                <a:extLst>
                  <a:ext uri="{0D108BD9-81ED-4DB2-BD59-A6C34878D82A}">
                    <a16:rowId xmlns:a16="http://schemas.microsoft.com/office/drawing/2014/main" val="4138485126"/>
                  </a:ext>
                </a:extLst>
              </a:tr>
              <a:tr h="370840">
                <a:tc>
                  <a:txBody>
                    <a:bodyPr/>
                    <a:lstStyle/>
                    <a:p>
                      <a:r>
                        <a:rPr lang="en-US"/>
                        <a:t>I can end my sentence with a full stop or question mark</a:t>
                      </a:r>
                    </a:p>
                  </a:txBody>
                  <a:tcPr/>
                </a:tc>
                <a:tc>
                  <a:txBody>
                    <a:bodyPr/>
                    <a:lstStyle/>
                    <a:p>
                      <a:endParaRPr lang="en-US"/>
                    </a:p>
                  </a:txBody>
                  <a:tcPr/>
                </a:tc>
                <a:extLst>
                  <a:ext uri="{0D108BD9-81ED-4DB2-BD59-A6C34878D82A}">
                    <a16:rowId xmlns:a16="http://schemas.microsoft.com/office/drawing/2014/main" val="3804951257"/>
                  </a:ext>
                </a:extLst>
              </a:tr>
              <a:tr h="370840">
                <a:tc>
                  <a:txBody>
                    <a:bodyPr/>
                    <a:lstStyle/>
                    <a:p>
                      <a:r>
                        <a:rPr lang="en-US"/>
                        <a:t>I can write a number of simple sentences with a subject, verb and object</a:t>
                      </a:r>
                    </a:p>
                  </a:txBody>
                  <a:tcPr/>
                </a:tc>
                <a:tc>
                  <a:txBody>
                    <a:bodyPr/>
                    <a:lstStyle/>
                    <a:p>
                      <a:endParaRPr lang="en-US"/>
                    </a:p>
                  </a:txBody>
                  <a:tcPr/>
                </a:tc>
                <a:extLst>
                  <a:ext uri="{0D108BD9-81ED-4DB2-BD59-A6C34878D82A}">
                    <a16:rowId xmlns:a16="http://schemas.microsoft.com/office/drawing/2014/main" val="3320329209"/>
                  </a:ext>
                </a:extLst>
              </a:tr>
              <a:tr h="370840">
                <a:tc>
                  <a:txBody>
                    <a:bodyPr/>
                    <a:lstStyle/>
                    <a:p>
                      <a:r>
                        <a:rPr lang="en-US"/>
                        <a:t>I can write verbs in the simple present and chosen the correct person</a:t>
                      </a:r>
                    </a:p>
                  </a:txBody>
                  <a:tcPr/>
                </a:tc>
                <a:tc>
                  <a:txBody>
                    <a:bodyPr/>
                    <a:lstStyle/>
                    <a:p>
                      <a:endParaRPr lang="en-US"/>
                    </a:p>
                  </a:txBody>
                  <a:tcPr/>
                </a:tc>
                <a:extLst>
                  <a:ext uri="{0D108BD9-81ED-4DB2-BD59-A6C34878D82A}">
                    <a16:rowId xmlns:a16="http://schemas.microsoft.com/office/drawing/2014/main" val="2669105889"/>
                  </a:ext>
                </a:extLst>
              </a:tr>
              <a:tr h="370840">
                <a:tc>
                  <a:txBody>
                    <a:bodyPr/>
                    <a:lstStyle/>
                    <a:p>
                      <a:r>
                        <a:rPr lang="en-US"/>
                        <a:t>I can use adjectives to give extra information about a noun</a:t>
                      </a:r>
                    </a:p>
                  </a:txBody>
                  <a:tcPr/>
                </a:tc>
                <a:tc>
                  <a:txBody>
                    <a:bodyPr/>
                    <a:lstStyle/>
                    <a:p>
                      <a:endParaRPr lang="en-US"/>
                    </a:p>
                  </a:txBody>
                  <a:tcPr/>
                </a:tc>
                <a:extLst>
                  <a:ext uri="{0D108BD9-81ED-4DB2-BD59-A6C34878D82A}">
                    <a16:rowId xmlns:a16="http://schemas.microsoft.com/office/drawing/2014/main" val="3425972253"/>
                  </a:ext>
                </a:extLst>
              </a:tr>
            </a:tbl>
          </a:graphicData>
        </a:graphic>
      </p:graphicFrame>
      <p:sp>
        <p:nvSpPr>
          <p:cNvPr id="4" name="TextBox 3">
            <a:extLst>
              <a:ext uri="{FF2B5EF4-FFF2-40B4-BE49-F238E27FC236}">
                <a16:creationId xmlns:a16="http://schemas.microsoft.com/office/drawing/2014/main" id="{37928D5A-4CF4-8A46-A2FB-9CE0D852DA56}"/>
              </a:ext>
            </a:extLst>
          </p:cNvPr>
          <p:cNvSpPr txBox="1"/>
          <p:nvPr/>
        </p:nvSpPr>
        <p:spPr>
          <a:xfrm>
            <a:off x="1666754" y="358815"/>
            <a:ext cx="887778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a:ln>
                  <a:noFill/>
                </a:ln>
                <a:solidFill>
                  <a:prstClr val="black"/>
                </a:solidFill>
                <a:effectLst/>
                <a:uLnTx/>
                <a:uFillTx/>
                <a:latin typeface="Calibri" panose="020F0502020204030204"/>
                <a:ea typeface="+mn-ea"/>
                <a:cs typeface="+mn-cs"/>
              </a:rPr>
              <a:t>Extended Writing</a:t>
            </a:r>
          </a:p>
        </p:txBody>
      </p:sp>
    </p:spTree>
    <p:extLst>
      <p:ext uri="{BB962C8B-B14F-4D97-AF65-F5344CB8AC3E}">
        <p14:creationId xmlns:p14="http://schemas.microsoft.com/office/powerpoint/2010/main" val="4041160183"/>
      </p:ext>
    </p:extLst>
  </p:cSld>
  <p:clrMapOvr>
    <a:masterClrMapping/>
  </p:clrMapOvr>
</p:sld>
</file>

<file path=ppt/theme/theme1.xml><?xml version="1.0" encoding="utf-8"?>
<a:theme xmlns:a="http://schemas.openxmlformats.org/drawingml/2006/main" name="Brooklands les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oklands lesson" id="{10656BCA-7634-FF49-B2CC-041B72C7D93D}" vid="{0357D083-AB0C-694E-A2D5-2F0DBAE3337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EF6C3980808F4CA36A6951BC88DA4C" ma:contentTypeVersion="18" ma:contentTypeDescription="Create a new document." ma:contentTypeScope="" ma:versionID="986b482a1c1c51192bc65da578b03616">
  <xsd:schema xmlns:xsd="http://www.w3.org/2001/XMLSchema" xmlns:xs="http://www.w3.org/2001/XMLSchema" xmlns:p="http://schemas.microsoft.com/office/2006/metadata/properties" xmlns:ns2="6a90e759-57da-4455-ae7a-1ee6edbe334e" xmlns:ns3="50fbbf5c-8254-466d-a08e-b3fdf861dbeb" targetNamespace="http://schemas.microsoft.com/office/2006/metadata/properties" ma:root="true" ma:fieldsID="aa5dd1ef03cde57ff6e1bddb2775d2f8" ns2:_="" ns3:_="">
    <xsd:import namespace="6a90e759-57da-4455-ae7a-1ee6edbe334e"/>
    <xsd:import namespace="50fbbf5c-8254-466d-a08e-b3fdf861db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0e759-57da-4455-ae7a-1ee6edbe3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76a24-cb63-497f-ab83-19154814f5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fbbf5c-8254-466d-a08e-b3fdf861db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9a59ee-5f95-45a1-90f2-3f77a3b1d1d0}" ma:internalName="TaxCatchAll" ma:showField="CatchAllData" ma:web="50fbbf5c-8254-466d-a08e-b3fdf861d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0fbbf5c-8254-466d-a08e-b3fdf861dbeb" xsi:nil="true"/>
    <lcf76f155ced4ddcb4097134ff3c332f xmlns="6a90e759-57da-4455-ae7a-1ee6edbe33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A6C4D4-AEDA-4C44-A150-375B42274589}">
  <ds:schemaRefs>
    <ds:schemaRef ds:uri="http://schemas.microsoft.com/sharepoint/v3/contenttype/forms"/>
  </ds:schemaRefs>
</ds:datastoreItem>
</file>

<file path=customXml/itemProps2.xml><?xml version="1.0" encoding="utf-8"?>
<ds:datastoreItem xmlns:ds="http://schemas.openxmlformats.org/officeDocument/2006/customXml" ds:itemID="{455781B4-47EE-4BE1-A812-7FAFAA426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0e759-57da-4455-ae7a-1ee6edbe334e"/>
    <ds:schemaRef ds:uri="50fbbf5c-8254-466d-a08e-b3fdf861d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710A1-506E-4FC8-8FFA-B7B8F1A6B3A1}">
  <ds:schemaRefs>
    <ds:schemaRef ds:uri="50fbbf5c-8254-466d-a08e-b3fdf861dbeb"/>
    <ds:schemaRef ds:uri="6a90e759-57da-4455-ae7a-1ee6edbe334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Brooklands lesson</Template>
  <TotalTime>0</TotalTime>
  <Words>12199</Words>
  <Application>Microsoft Office PowerPoint</Application>
  <PresentationFormat>Widescreen</PresentationFormat>
  <Paragraphs>1569</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vt:lpstr>
      <vt:lpstr>Calibri</vt:lpstr>
      <vt:lpstr>Calibri Light</vt:lpstr>
      <vt:lpstr>Wingdings</vt:lpstr>
      <vt:lpstr>Brooklands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Putt</dc:creator>
  <cp:lastModifiedBy>Kate Putt</cp:lastModifiedBy>
  <cp:revision>4</cp:revision>
  <dcterms:created xsi:type="dcterms:W3CDTF">2023-08-08T18:23:45Z</dcterms:created>
  <dcterms:modified xsi:type="dcterms:W3CDTF">2024-03-03T18:25:37Z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0x01010044EF6C3980808F4CA36A6951BC88DA4C</vt:lpwstr>
  </property>
  <property fmtid="{D5CDD505-2E9C-101B-9397-08002B2CF9AE}" pid="3" name="MediaServiceImageTags">
    <vt:lpwstr/>
  </property>
</Properties>
</file>